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6" r:id="rId4"/>
    <p:sldId id="277" r:id="rId5"/>
    <p:sldId id="258" r:id="rId6"/>
    <p:sldId id="278" r:id="rId7"/>
    <p:sldId id="259" r:id="rId8"/>
    <p:sldId id="279" r:id="rId9"/>
    <p:sldId id="260" r:id="rId10"/>
    <p:sldId id="281" r:id="rId11"/>
    <p:sldId id="265" r:id="rId12"/>
    <p:sldId id="273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0020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rgbClr val="073E8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0020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0020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047435" y="1824469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23" y="0"/>
                </a:moveTo>
                <a:lnTo>
                  <a:pt x="2870047" y="0"/>
                </a:lnTo>
                <a:lnTo>
                  <a:pt x="2748864" y="20078"/>
                </a:lnTo>
                <a:lnTo>
                  <a:pt x="2625559" y="42392"/>
                </a:lnTo>
                <a:lnTo>
                  <a:pt x="2500134" y="66941"/>
                </a:lnTo>
                <a:lnTo>
                  <a:pt x="2370442" y="91478"/>
                </a:lnTo>
                <a:lnTo>
                  <a:pt x="2238641" y="120497"/>
                </a:lnTo>
                <a:lnTo>
                  <a:pt x="2102573" y="149504"/>
                </a:lnTo>
                <a:lnTo>
                  <a:pt x="1964385" y="182968"/>
                </a:lnTo>
                <a:lnTo>
                  <a:pt x="1821941" y="216433"/>
                </a:lnTo>
                <a:lnTo>
                  <a:pt x="1564703" y="281152"/>
                </a:lnTo>
                <a:lnTo>
                  <a:pt x="1313840" y="339166"/>
                </a:lnTo>
                <a:lnTo>
                  <a:pt x="1073607" y="392709"/>
                </a:lnTo>
                <a:lnTo>
                  <a:pt x="841882" y="444030"/>
                </a:lnTo>
                <a:lnTo>
                  <a:pt x="620776" y="488657"/>
                </a:lnTo>
                <a:lnTo>
                  <a:pt x="406057" y="528828"/>
                </a:lnTo>
                <a:lnTo>
                  <a:pt x="199834" y="566762"/>
                </a:lnTo>
                <a:lnTo>
                  <a:pt x="0" y="600227"/>
                </a:lnTo>
                <a:lnTo>
                  <a:pt x="138188" y="620306"/>
                </a:lnTo>
                <a:lnTo>
                  <a:pt x="269989" y="638162"/>
                </a:lnTo>
                <a:lnTo>
                  <a:pt x="397548" y="653783"/>
                </a:lnTo>
                <a:lnTo>
                  <a:pt x="522986" y="667169"/>
                </a:lnTo>
                <a:lnTo>
                  <a:pt x="644156" y="680554"/>
                </a:lnTo>
                <a:lnTo>
                  <a:pt x="761085" y="689483"/>
                </a:lnTo>
                <a:lnTo>
                  <a:pt x="873772" y="698411"/>
                </a:lnTo>
                <a:lnTo>
                  <a:pt x="984313" y="705104"/>
                </a:lnTo>
                <a:lnTo>
                  <a:pt x="1092746" y="709561"/>
                </a:lnTo>
                <a:lnTo>
                  <a:pt x="1296835" y="714032"/>
                </a:lnTo>
                <a:lnTo>
                  <a:pt x="1394625" y="714032"/>
                </a:lnTo>
                <a:lnTo>
                  <a:pt x="1583842" y="709561"/>
                </a:lnTo>
                <a:lnTo>
                  <a:pt x="1673136" y="705104"/>
                </a:lnTo>
                <a:lnTo>
                  <a:pt x="1760296" y="698411"/>
                </a:lnTo>
                <a:lnTo>
                  <a:pt x="1843201" y="691718"/>
                </a:lnTo>
                <a:lnTo>
                  <a:pt x="1926120" y="682790"/>
                </a:lnTo>
                <a:lnTo>
                  <a:pt x="2083435" y="660476"/>
                </a:lnTo>
                <a:lnTo>
                  <a:pt x="2232253" y="633691"/>
                </a:lnTo>
                <a:lnTo>
                  <a:pt x="2372575" y="602462"/>
                </a:lnTo>
                <a:lnTo>
                  <a:pt x="2440597" y="584606"/>
                </a:lnTo>
                <a:lnTo>
                  <a:pt x="2506510" y="566762"/>
                </a:lnTo>
                <a:lnTo>
                  <a:pt x="2634068" y="526592"/>
                </a:lnTo>
                <a:lnTo>
                  <a:pt x="2755252" y="481965"/>
                </a:lnTo>
                <a:lnTo>
                  <a:pt x="2872168" y="435114"/>
                </a:lnTo>
                <a:lnTo>
                  <a:pt x="2876423" y="432879"/>
                </a:lnTo>
                <a:lnTo>
                  <a:pt x="2876423" y="0"/>
                </a:lnTo>
                <a:close/>
              </a:path>
            </a:pathLst>
          </a:custGeom>
          <a:solidFill>
            <a:srgbClr val="C6E7FC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619324" y="1696173"/>
            <a:ext cx="5544820" cy="850265"/>
          </a:xfrm>
          <a:custGeom>
            <a:avLst/>
            <a:gdLst/>
            <a:ahLst/>
            <a:cxnLst/>
            <a:rect l="l" t="t" r="r" b="b"/>
            <a:pathLst>
              <a:path w="5544820" h="850264">
                <a:moveTo>
                  <a:pt x="852512" y="0"/>
                </a:moveTo>
                <a:lnTo>
                  <a:pt x="684555" y="0"/>
                </a:lnTo>
                <a:lnTo>
                  <a:pt x="527240" y="4457"/>
                </a:lnTo>
                <a:lnTo>
                  <a:pt x="380542" y="11150"/>
                </a:lnTo>
                <a:lnTo>
                  <a:pt x="244487" y="22313"/>
                </a:lnTo>
                <a:lnTo>
                  <a:pt x="116928" y="35699"/>
                </a:lnTo>
                <a:lnTo>
                  <a:pt x="0" y="53543"/>
                </a:lnTo>
                <a:lnTo>
                  <a:pt x="163703" y="73634"/>
                </a:lnTo>
                <a:lnTo>
                  <a:pt x="333781" y="95948"/>
                </a:lnTo>
                <a:lnTo>
                  <a:pt x="510235" y="124955"/>
                </a:lnTo>
                <a:lnTo>
                  <a:pt x="693064" y="156184"/>
                </a:lnTo>
                <a:lnTo>
                  <a:pt x="882281" y="194119"/>
                </a:lnTo>
                <a:lnTo>
                  <a:pt x="1077861" y="234289"/>
                </a:lnTo>
                <a:lnTo>
                  <a:pt x="1281950" y="278917"/>
                </a:lnTo>
                <a:lnTo>
                  <a:pt x="1490306" y="330238"/>
                </a:lnTo>
                <a:lnTo>
                  <a:pt x="1866595" y="421716"/>
                </a:lnTo>
                <a:lnTo>
                  <a:pt x="2223757" y="502043"/>
                </a:lnTo>
                <a:lnTo>
                  <a:pt x="2559659" y="575678"/>
                </a:lnTo>
                <a:lnTo>
                  <a:pt x="2723362" y="606920"/>
                </a:lnTo>
                <a:lnTo>
                  <a:pt x="2878556" y="638162"/>
                </a:lnTo>
                <a:lnTo>
                  <a:pt x="3031629" y="667169"/>
                </a:lnTo>
                <a:lnTo>
                  <a:pt x="3180448" y="691705"/>
                </a:lnTo>
                <a:lnTo>
                  <a:pt x="3325012" y="716254"/>
                </a:lnTo>
                <a:lnTo>
                  <a:pt x="3465322" y="738568"/>
                </a:lnTo>
                <a:lnTo>
                  <a:pt x="3601389" y="756412"/>
                </a:lnTo>
                <a:lnTo>
                  <a:pt x="3733190" y="774268"/>
                </a:lnTo>
                <a:lnTo>
                  <a:pt x="3860749" y="789889"/>
                </a:lnTo>
                <a:lnTo>
                  <a:pt x="3986187" y="805510"/>
                </a:lnTo>
                <a:lnTo>
                  <a:pt x="4107357" y="816660"/>
                </a:lnTo>
                <a:lnTo>
                  <a:pt x="4224286" y="825588"/>
                </a:lnTo>
                <a:lnTo>
                  <a:pt x="4336973" y="834517"/>
                </a:lnTo>
                <a:lnTo>
                  <a:pt x="4447514" y="841209"/>
                </a:lnTo>
                <a:lnTo>
                  <a:pt x="4660112" y="850138"/>
                </a:lnTo>
                <a:lnTo>
                  <a:pt x="4857826" y="850138"/>
                </a:lnTo>
                <a:lnTo>
                  <a:pt x="5044909" y="845667"/>
                </a:lnTo>
                <a:lnTo>
                  <a:pt x="5134203" y="841209"/>
                </a:lnTo>
                <a:lnTo>
                  <a:pt x="5221363" y="834517"/>
                </a:lnTo>
                <a:lnTo>
                  <a:pt x="5306402" y="825588"/>
                </a:lnTo>
                <a:lnTo>
                  <a:pt x="5467985" y="807732"/>
                </a:lnTo>
                <a:lnTo>
                  <a:pt x="5544515" y="796582"/>
                </a:lnTo>
                <a:lnTo>
                  <a:pt x="5423331" y="780961"/>
                </a:lnTo>
                <a:lnTo>
                  <a:pt x="5297906" y="765340"/>
                </a:lnTo>
                <a:lnTo>
                  <a:pt x="5036413" y="727405"/>
                </a:lnTo>
                <a:lnTo>
                  <a:pt x="4760036" y="680554"/>
                </a:lnTo>
                <a:lnTo>
                  <a:pt x="4468774" y="629234"/>
                </a:lnTo>
                <a:lnTo>
                  <a:pt x="4160507" y="566750"/>
                </a:lnTo>
                <a:lnTo>
                  <a:pt x="3835234" y="497586"/>
                </a:lnTo>
                <a:lnTo>
                  <a:pt x="3492957" y="417258"/>
                </a:lnTo>
                <a:lnTo>
                  <a:pt x="3131540" y="330238"/>
                </a:lnTo>
                <a:lnTo>
                  <a:pt x="2989110" y="296760"/>
                </a:lnTo>
                <a:lnTo>
                  <a:pt x="2850921" y="263296"/>
                </a:lnTo>
                <a:lnTo>
                  <a:pt x="2583053" y="205282"/>
                </a:lnTo>
                <a:lnTo>
                  <a:pt x="2453360" y="180733"/>
                </a:lnTo>
                <a:lnTo>
                  <a:pt x="2327935" y="156184"/>
                </a:lnTo>
                <a:lnTo>
                  <a:pt x="2204631" y="133870"/>
                </a:lnTo>
                <a:lnTo>
                  <a:pt x="2083447" y="113792"/>
                </a:lnTo>
                <a:lnTo>
                  <a:pt x="1966518" y="95948"/>
                </a:lnTo>
                <a:lnTo>
                  <a:pt x="1849589" y="80327"/>
                </a:lnTo>
                <a:lnTo>
                  <a:pt x="1628482" y="51320"/>
                </a:lnTo>
                <a:lnTo>
                  <a:pt x="1418018" y="31229"/>
                </a:lnTo>
                <a:lnTo>
                  <a:pt x="1220304" y="15621"/>
                </a:lnTo>
                <a:lnTo>
                  <a:pt x="1031087" y="4457"/>
                </a:lnTo>
                <a:lnTo>
                  <a:pt x="852512" y="0"/>
                </a:lnTo>
                <a:close/>
              </a:path>
            </a:pathLst>
          </a:custGeom>
          <a:solidFill>
            <a:srgbClr val="C6E7F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828721" y="1708442"/>
            <a:ext cx="5467985" cy="774700"/>
          </a:xfrm>
          <a:custGeom>
            <a:avLst/>
            <a:gdLst/>
            <a:ahLst/>
            <a:cxnLst/>
            <a:rect l="l" t="t" r="r" b="b"/>
            <a:pathLst>
              <a:path w="5467984" h="774700">
                <a:moveTo>
                  <a:pt x="0" y="78092"/>
                </a:moveTo>
                <a:lnTo>
                  <a:pt x="19138" y="73634"/>
                </a:lnTo>
                <a:lnTo>
                  <a:pt x="76530" y="62471"/>
                </a:lnTo>
                <a:lnTo>
                  <a:pt x="174332" y="46850"/>
                </a:lnTo>
                <a:lnTo>
                  <a:pt x="238112" y="37922"/>
                </a:lnTo>
                <a:lnTo>
                  <a:pt x="312521" y="29006"/>
                </a:lnTo>
                <a:lnTo>
                  <a:pt x="395427" y="22313"/>
                </a:lnTo>
                <a:lnTo>
                  <a:pt x="491096" y="15621"/>
                </a:lnTo>
                <a:lnTo>
                  <a:pt x="595274" y="8915"/>
                </a:lnTo>
                <a:lnTo>
                  <a:pt x="712203" y="4457"/>
                </a:lnTo>
                <a:lnTo>
                  <a:pt x="839749" y="2222"/>
                </a:lnTo>
                <a:lnTo>
                  <a:pt x="977938" y="0"/>
                </a:lnTo>
                <a:lnTo>
                  <a:pt x="1126756" y="2222"/>
                </a:lnTo>
                <a:lnTo>
                  <a:pt x="1286205" y="6692"/>
                </a:lnTo>
                <a:lnTo>
                  <a:pt x="1458417" y="15621"/>
                </a:lnTo>
                <a:lnTo>
                  <a:pt x="1641246" y="26771"/>
                </a:lnTo>
                <a:lnTo>
                  <a:pt x="1834705" y="44627"/>
                </a:lnTo>
                <a:lnTo>
                  <a:pt x="2040928" y="64706"/>
                </a:lnTo>
                <a:lnTo>
                  <a:pt x="2259901" y="89242"/>
                </a:lnTo>
                <a:lnTo>
                  <a:pt x="2489504" y="118249"/>
                </a:lnTo>
                <a:lnTo>
                  <a:pt x="2731858" y="153962"/>
                </a:lnTo>
                <a:lnTo>
                  <a:pt x="2984855" y="194119"/>
                </a:lnTo>
                <a:lnTo>
                  <a:pt x="3250603" y="240982"/>
                </a:lnTo>
                <a:lnTo>
                  <a:pt x="3529101" y="296760"/>
                </a:lnTo>
                <a:lnTo>
                  <a:pt x="3820363" y="357009"/>
                </a:lnTo>
                <a:lnTo>
                  <a:pt x="4124375" y="423951"/>
                </a:lnTo>
                <a:lnTo>
                  <a:pt x="4441139" y="499808"/>
                </a:lnTo>
                <a:lnTo>
                  <a:pt x="4770666" y="582371"/>
                </a:lnTo>
                <a:lnTo>
                  <a:pt x="5112943" y="673862"/>
                </a:lnTo>
                <a:lnTo>
                  <a:pt x="5467985" y="77426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609488" y="1695043"/>
            <a:ext cx="3308350" cy="652145"/>
          </a:xfrm>
          <a:custGeom>
            <a:avLst/>
            <a:gdLst/>
            <a:ahLst/>
            <a:cxnLst/>
            <a:rect l="l" t="t" r="r" b="b"/>
            <a:pathLst>
              <a:path w="3308350" h="652144">
                <a:moveTo>
                  <a:pt x="0" y="651548"/>
                </a:moveTo>
                <a:lnTo>
                  <a:pt x="95669" y="624776"/>
                </a:lnTo>
                <a:lnTo>
                  <a:pt x="357162" y="555599"/>
                </a:lnTo>
                <a:lnTo>
                  <a:pt x="537870" y="508736"/>
                </a:lnTo>
                <a:lnTo>
                  <a:pt x="746213" y="457415"/>
                </a:lnTo>
                <a:lnTo>
                  <a:pt x="977938" y="401637"/>
                </a:lnTo>
                <a:lnTo>
                  <a:pt x="1226680" y="341388"/>
                </a:lnTo>
                <a:lnTo>
                  <a:pt x="1490306" y="283375"/>
                </a:lnTo>
                <a:lnTo>
                  <a:pt x="1760296" y="225361"/>
                </a:lnTo>
                <a:lnTo>
                  <a:pt x="2036673" y="171805"/>
                </a:lnTo>
                <a:lnTo>
                  <a:pt x="2310917" y="120484"/>
                </a:lnTo>
                <a:lnTo>
                  <a:pt x="2446985" y="98183"/>
                </a:lnTo>
                <a:lnTo>
                  <a:pt x="2578798" y="75869"/>
                </a:lnTo>
                <a:lnTo>
                  <a:pt x="2710599" y="58013"/>
                </a:lnTo>
                <a:lnTo>
                  <a:pt x="2838157" y="40157"/>
                </a:lnTo>
                <a:lnTo>
                  <a:pt x="2963595" y="26771"/>
                </a:lnTo>
                <a:lnTo>
                  <a:pt x="3082645" y="15620"/>
                </a:lnTo>
                <a:lnTo>
                  <a:pt x="3197453" y="6692"/>
                </a:lnTo>
                <a:lnTo>
                  <a:pt x="330799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11658" y="1679435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80" y="0"/>
                </a:moveTo>
                <a:lnTo>
                  <a:pt x="1402803" y="0"/>
                </a:lnTo>
                <a:lnTo>
                  <a:pt x="1258061" y="4457"/>
                </a:lnTo>
                <a:lnTo>
                  <a:pt x="1121816" y="11150"/>
                </a:lnTo>
                <a:lnTo>
                  <a:pt x="994105" y="22313"/>
                </a:lnTo>
                <a:lnTo>
                  <a:pt x="874890" y="33464"/>
                </a:lnTo>
                <a:lnTo>
                  <a:pt x="762076" y="49085"/>
                </a:lnTo>
                <a:lnTo>
                  <a:pt x="659891" y="64706"/>
                </a:lnTo>
                <a:lnTo>
                  <a:pt x="564108" y="82562"/>
                </a:lnTo>
                <a:lnTo>
                  <a:pt x="478955" y="102641"/>
                </a:lnTo>
                <a:lnTo>
                  <a:pt x="398068" y="120497"/>
                </a:lnTo>
                <a:lnTo>
                  <a:pt x="327825" y="140576"/>
                </a:lnTo>
                <a:lnTo>
                  <a:pt x="206489" y="178511"/>
                </a:lnTo>
                <a:lnTo>
                  <a:pt x="157530" y="196354"/>
                </a:lnTo>
                <a:lnTo>
                  <a:pt x="51092" y="240982"/>
                </a:lnTo>
                <a:lnTo>
                  <a:pt x="0" y="267754"/>
                </a:lnTo>
                <a:lnTo>
                  <a:pt x="0" y="1329867"/>
                </a:lnTo>
                <a:lnTo>
                  <a:pt x="8719121" y="1329867"/>
                </a:lnTo>
                <a:lnTo>
                  <a:pt x="8723376" y="1323174"/>
                </a:lnTo>
                <a:lnTo>
                  <a:pt x="8723376" y="568985"/>
                </a:lnTo>
                <a:lnTo>
                  <a:pt x="8719121" y="571220"/>
                </a:lnTo>
                <a:lnTo>
                  <a:pt x="8638235" y="604685"/>
                </a:lnTo>
                <a:lnTo>
                  <a:pt x="8557336" y="635927"/>
                </a:lnTo>
                <a:lnTo>
                  <a:pt x="8472195" y="664933"/>
                </a:lnTo>
                <a:lnTo>
                  <a:pt x="8384920" y="691718"/>
                </a:lnTo>
                <a:lnTo>
                  <a:pt x="8295512" y="718489"/>
                </a:lnTo>
                <a:lnTo>
                  <a:pt x="8201850" y="743038"/>
                </a:lnTo>
                <a:lnTo>
                  <a:pt x="8106054" y="763117"/>
                </a:lnTo>
                <a:lnTo>
                  <a:pt x="8006003" y="783196"/>
                </a:lnTo>
                <a:lnTo>
                  <a:pt x="7901698" y="801052"/>
                </a:lnTo>
                <a:lnTo>
                  <a:pt x="7793139" y="814438"/>
                </a:lnTo>
                <a:lnTo>
                  <a:pt x="7680325" y="827824"/>
                </a:lnTo>
                <a:lnTo>
                  <a:pt x="7563243" y="836752"/>
                </a:lnTo>
                <a:lnTo>
                  <a:pt x="7441907" y="845680"/>
                </a:lnTo>
                <a:lnTo>
                  <a:pt x="7314183" y="850138"/>
                </a:lnTo>
                <a:lnTo>
                  <a:pt x="7182205" y="850138"/>
                </a:lnTo>
                <a:lnTo>
                  <a:pt x="7043839" y="847902"/>
                </a:lnTo>
                <a:lnTo>
                  <a:pt x="6899084" y="843445"/>
                </a:lnTo>
                <a:lnTo>
                  <a:pt x="6750088" y="836752"/>
                </a:lnTo>
                <a:lnTo>
                  <a:pt x="6594690" y="825588"/>
                </a:lnTo>
                <a:lnTo>
                  <a:pt x="6430771" y="809967"/>
                </a:lnTo>
                <a:lnTo>
                  <a:pt x="6260477" y="792124"/>
                </a:lnTo>
                <a:lnTo>
                  <a:pt x="6083808" y="769810"/>
                </a:lnTo>
                <a:lnTo>
                  <a:pt x="5900737" y="745261"/>
                </a:lnTo>
                <a:lnTo>
                  <a:pt x="5709158" y="716254"/>
                </a:lnTo>
                <a:lnTo>
                  <a:pt x="5509056" y="682790"/>
                </a:lnTo>
                <a:lnTo>
                  <a:pt x="5302567" y="644855"/>
                </a:lnTo>
                <a:lnTo>
                  <a:pt x="5085448" y="602462"/>
                </a:lnTo>
                <a:lnTo>
                  <a:pt x="4861928" y="557834"/>
                </a:lnTo>
                <a:lnTo>
                  <a:pt x="4627778" y="506514"/>
                </a:lnTo>
                <a:lnTo>
                  <a:pt x="4387240" y="452958"/>
                </a:lnTo>
                <a:lnTo>
                  <a:pt x="4136047" y="394944"/>
                </a:lnTo>
                <a:lnTo>
                  <a:pt x="3874223" y="330238"/>
                </a:lnTo>
                <a:lnTo>
                  <a:pt x="3614521" y="267754"/>
                </a:lnTo>
                <a:lnTo>
                  <a:pt x="3363328" y="214210"/>
                </a:lnTo>
                <a:lnTo>
                  <a:pt x="3122790" y="165112"/>
                </a:lnTo>
                <a:lnTo>
                  <a:pt x="2892894" y="124955"/>
                </a:lnTo>
                <a:lnTo>
                  <a:pt x="2673642" y="91478"/>
                </a:lnTo>
                <a:lnTo>
                  <a:pt x="2462898" y="62471"/>
                </a:lnTo>
                <a:lnTo>
                  <a:pt x="2262797" y="40157"/>
                </a:lnTo>
                <a:lnTo>
                  <a:pt x="2073351" y="22313"/>
                </a:lnTo>
                <a:lnTo>
                  <a:pt x="1890280" y="11150"/>
                </a:lnTo>
                <a:lnTo>
                  <a:pt x="1719986" y="2235"/>
                </a:lnTo>
                <a:lnTo>
                  <a:pt x="1556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7906" y="548500"/>
            <a:ext cx="6454140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rgbClr val="0020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412695"/>
            <a:ext cx="7743825" cy="2244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1">
                <a:solidFill>
                  <a:srgbClr val="073E8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0.png"/><Relationship Id="rId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658" y="228600"/>
            <a:ext cx="8723630" cy="6457315"/>
            <a:chOff x="211658" y="228600"/>
            <a:chExt cx="8723630" cy="6457315"/>
          </a:xfrm>
        </p:grpSpPr>
        <p:sp>
          <p:nvSpPr>
            <p:cNvPr id="3" name="object 3"/>
            <p:cNvSpPr/>
            <p:nvPr/>
          </p:nvSpPr>
          <p:spPr>
            <a:xfrm>
              <a:off x="228600" y="228600"/>
              <a:ext cx="8695944" cy="60350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54928" y="5499188"/>
              <a:ext cx="2880360" cy="715010"/>
            </a:xfrm>
            <a:custGeom>
              <a:avLst/>
              <a:gdLst/>
              <a:ahLst/>
              <a:cxnLst/>
              <a:rect l="l" t="t" r="r" b="b"/>
              <a:pathLst>
                <a:path w="2880359" h="715010">
                  <a:moveTo>
                    <a:pt x="2880118" y="0"/>
                  </a:moveTo>
                  <a:lnTo>
                    <a:pt x="2873730" y="0"/>
                  </a:lnTo>
                  <a:lnTo>
                    <a:pt x="2752394" y="20104"/>
                  </a:lnTo>
                  <a:lnTo>
                    <a:pt x="2628925" y="42443"/>
                  </a:lnTo>
                  <a:lnTo>
                    <a:pt x="2503335" y="67030"/>
                  </a:lnTo>
                  <a:lnTo>
                    <a:pt x="2373490" y="91605"/>
                  </a:lnTo>
                  <a:lnTo>
                    <a:pt x="2241511" y="120650"/>
                  </a:lnTo>
                  <a:lnTo>
                    <a:pt x="2105279" y="149694"/>
                  </a:lnTo>
                  <a:lnTo>
                    <a:pt x="1966912" y="183210"/>
                  </a:lnTo>
                  <a:lnTo>
                    <a:pt x="1824291" y="216712"/>
                  </a:lnTo>
                  <a:lnTo>
                    <a:pt x="1566710" y="281508"/>
                  </a:lnTo>
                  <a:lnTo>
                    <a:pt x="1315529" y="339598"/>
                  </a:lnTo>
                  <a:lnTo>
                    <a:pt x="1074991" y="393217"/>
                  </a:lnTo>
                  <a:lnTo>
                    <a:pt x="842962" y="444601"/>
                  </a:lnTo>
                  <a:lnTo>
                    <a:pt x="621576" y="489292"/>
                  </a:lnTo>
                  <a:lnTo>
                    <a:pt x="406577" y="529501"/>
                  </a:lnTo>
                  <a:lnTo>
                    <a:pt x="200088" y="567486"/>
                  </a:lnTo>
                  <a:lnTo>
                    <a:pt x="0" y="601002"/>
                  </a:lnTo>
                  <a:lnTo>
                    <a:pt x="138366" y="621106"/>
                  </a:lnTo>
                  <a:lnTo>
                    <a:pt x="270344" y="638975"/>
                  </a:lnTo>
                  <a:lnTo>
                    <a:pt x="398068" y="654621"/>
                  </a:lnTo>
                  <a:lnTo>
                    <a:pt x="523659" y="668020"/>
                  </a:lnTo>
                  <a:lnTo>
                    <a:pt x="644994" y="681431"/>
                  </a:lnTo>
                  <a:lnTo>
                    <a:pt x="762063" y="690372"/>
                  </a:lnTo>
                  <a:lnTo>
                    <a:pt x="874890" y="699300"/>
                  </a:lnTo>
                  <a:lnTo>
                    <a:pt x="985583" y="706005"/>
                  </a:lnTo>
                  <a:lnTo>
                    <a:pt x="1094143" y="710476"/>
                  </a:lnTo>
                  <a:lnTo>
                    <a:pt x="1298498" y="714946"/>
                  </a:lnTo>
                  <a:lnTo>
                    <a:pt x="1396415" y="714946"/>
                  </a:lnTo>
                  <a:lnTo>
                    <a:pt x="1585874" y="710476"/>
                  </a:lnTo>
                  <a:lnTo>
                    <a:pt x="1675282" y="706005"/>
                  </a:lnTo>
                  <a:lnTo>
                    <a:pt x="1762556" y="699300"/>
                  </a:lnTo>
                  <a:lnTo>
                    <a:pt x="1845576" y="692594"/>
                  </a:lnTo>
                  <a:lnTo>
                    <a:pt x="1928596" y="683666"/>
                  </a:lnTo>
                  <a:lnTo>
                    <a:pt x="2086114" y="661327"/>
                  </a:lnTo>
                  <a:lnTo>
                    <a:pt x="2235123" y="634504"/>
                  </a:lnTo>
                  <a:lnTo>
                    <a:pt x="2375611" y="603237"/>
                  </a:lnTo>
                  <a:lnTo>
                    <a:pt x="2443734" y="585355"/>
                  </a:lnTo>
                  <a:lnTo>
                    <a:pt x="2509723" y="567486"/>
                  </a:lnTo>
                  <a:lnTo>
                    <a:pt x="2637447" y="527265"/>
                  </a:lnTo>
                  <a:lnTo>
                    <a:pt x="2758782" y="482587"/>
                  </a:lnTo>
                  <a:lnTo>
                    <a:pt x="2875864" y="435673"/>
                  </a:lnTo>
                  <a:lnTo>
                    <a:pt x="2880118" y="433438"/>
                  </a:lnTo>
                  <a:lnTo>
                    <a:pt x="2880118" y="0"/>
                  </a:lnTo>
                  <a:close/>
                </a:path>
              </a:pathLst>
            </a:custGeom>
            <a:solidFill>
              <a:srgbClr val="C6E7FC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2410" y="5370715"/>
              <a:ext cx="5551805" cy="851535"/>
            </a:xfrm>
            <a:custGeom>
              <a:avLst/>
              <a:gdLst/>
              <a:ahLst/>
              <a:cxnLst/>
              <a:rect l="l" t="t" r="r" b="b"/>
              <a:pathLst>
                <a:path w="5551805" h="851535">
                  <a:moveTo>
                    <a:pt x="853605" y="0"/>
                  </a:moveTo>
                  <a:lnTo>
                    <a:pt x="685444" y="0"/>
                  </a:lnTo>
                  <a:lnTo>
                    <a:pt x="527913" y="4470"/>
                  </a:lnTo>
                  <a:lnTo>
                    <a:pt x="381038" y="11176"/>
                  </a:lnTo>
                  <a:lnTo>
                    <a:pt x="244805" y="22339"/>
                  </a:lnTo>
                  <a:lnTo>
                    <a:pt x="117081" y="35750"/>
                  </a:lnTo>
                  <a:lnTo>
                    <a:pt x="0" y="53619"/>
                  </a:lnTo>
                  <a:lnTo>
                    <a:pt x="163906" y="73736"/>
                  </a:lnTo>
                  <a:lnTo>
                    <a:pt x="334200" y="96075"/>
                  </a:lnTo>
                  <a:lnTo>
                    <a:pt x="510882" y="125120"/>
                  </a:lnTo>
                  <a:lnTo>
                    <a:pt x="693953" y="156400"/>
                  </a:lnTo>
                  <a:lnTo>
                    <a:pt x="883412" y="194373"/>
                  </a:lnTo>
                  <a:lnTo>
                    <a:pt x="1079246" y="234594"/>
                  </a:lnTo>
                  <a:lnTo>
                    <a:pt x="1283601" y="279273"/>
                  </a:lnTo>
                  <a:lnTo>
                    <a:pt x="1492211" y="330669"/>
                  </a:lnTo>
                  <a:lnTo>
                    <a:pt x="1868995" y="422262"/>
                  </a:lnTo>
                  <a:lnTo>
                    <a:pt x="2226614" y="502691"/>
                  </a:lnTo>
                  <a:lnTo>
                    <a:pt x="2562948" y="576427"/>
                  </a:lnTo>
                  <a:lnTo>
                    <a:pt x="2726855" y="607707"/>
                  </a:lnTo>
                  <a:lnTo>
                    <a:pt x="2882252" y="638987"/>
                  </a:lnTo>
                  <a:lnTo>
                    <a:pt x="3035515" y="668032"/>
                  </a:lnTo>
                  <a:lnTo>
                    <a:pt x="3184525" y="692607"/>
                  </a:lnTo>
                  <a:lnTo>
                    <a:pt x="3329266" y="717181"/>
                  </a:lnTo>
                  <a:lnTo>
                    <a:pt x="3469767" y="739521"/>
                  </a:lnTo>
                  <a:lnTo>
                    <a:pt x="3605999" y="757389"/>
                  </a:lnTo>
                  <a:lnTo>
                    <a:pt x="3737978" y="775271"/>
                  </a:lnTo>
                  <a:lnTo>
                    <a:pt x="3865702" y="790905"/>
                  </a:lnTo>
                  <a:lnTo>
                    <a:pt x="3991292" y="806551"/>
                  </a:lnTo>
                  <a:lnTo>
                    <a:pt x="4112628" y="817714"/>
                  </a:lnTo>
                  <a:lnTo>
                    <a:pt x="4229709" y="826655"/>
                  </a:lnTo>
                  <a:lnTo>
                    <a:pt x="4342536" y="835596"/>
                  </a:lnTo>
                  <a:lnTo>
                    <a:pt x="4453216" y="842289"/>
                  </a:lnTo>
                  <a:lnTo>
                    <a:pt x="4666094" y="851230"/>
                  </a:lnTo>
                  <a:lnTo>
                    <a:pt x="4864061" y="851230"/>
                  </a:lnTo>
                  <a:lnTo>
                    <a:pt x="5051386" y="846759"/>
                  </a:lnTo>
                  <a:lnTo>
                    <a:pt x="5140794" y="842289"/>
                  </a:lnTo>
                  <a:lnTo>
                    <a:pt x="5228069" y="835596"/>
                  </a:lnTo>
                  <a:lnTo>
                    <a:pt x="5313210" y="826655"/>
                  </a:lnTo>
                  <a:lnTo>
                    <a:pt x="5474995" y="808786"/>
                  </a:lnTo>
                  <a:lnTo>
                    <a:pt x="5551627" y="797610"/>
                  </a:lnTo>
                  <a:lnTo>
                    <a:pt x="5430291" y="781977"/>
                  </a:lnTo>
                  <a:lnTo>
                    <a:pt x="5304701" y="766330"/>
                  </a:lnTo>
                  <a:lnTo>
                    <a:pt x="5042865" y="728345"/>
                  </a:lnTo>
                  <a:lnTo>
                    <a:pt x="4766144" y="681431"/>
                  </a:lnTo>
                  <a:lnTo>
                    <a:pt x="4474514" y="630047"/>
                  </a:lnTo>
                  <a:lnTo>
                    <a:pt x="4165854" y="567486"/>
                  </a:lnTo>
                  <a:lnTo>
                    <a:pt x="3840162" y="498233"/>
                  </a:lnTo>
                  <a:lnTo>
                    <a:pt x="3497440" y="417791"/>
                  </a:lnTo>
                  <a:lnTo>
                    <a:pt x="3135566" y="330669"/>
                  </a:lnTo>
                  <a:lnTo>
                    <a:pt x="2992945" y="297154"/>
                  </a:lnTo>
                  <a:lnTo>
                    <a:pt x="2854579" y="263639"/>
                  </a:lnTo>
                  <a:lnTo>
                    <a:pt x="2586355" y="205549"/>
                  </a:lnTo>
                  <a:lnTo>
                    <a:pt x="2456510" y="180975"/>
                  </a:lnTo>
                  <a:lnTo>
                    <a:pt x="2330919" y="156400"/>
                  </a:lnTo>
                  <a:lnTo>
                    <a:pt x="2207450" y="134048"/>
                  </a:lnTo>
                  <a:lnTo>
                    <a:pt x="2086114" y="113944"/>
                  </a:lnTo>
                  <a:lnTo>
                    <a:pt x="1969033" y="96075"/>
                  </a:lnTo>
                  <a:lnTo>
                    <a:pt x="1851964" y="80429"/>
                  </a:lnTo>
                  <a:lnTo>
                    <a:pt x="1630578" y="51384"/>
                  </a:lnTo>
                  <a:lnTo>
                    <a:pt x="1419834" y="31280"/>
                  </a:lnTo>
                  <a:lnTo>
                    <a:pt x="1221867" y="15646"/>
                  </a:lnTo>
                  <a:lnTo>
                    <a:pt x="1032421" y="4470"/>
                  </a:lnTo>
                  <a:lnTo>
                    <a:pt x="853605" y="0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2087" y="5383009"/>
              <a:ext cx="5475605" cy="775335"/>
            </a:xfrm>
            <a:custGeom>
              <a:avLst/>
              <a:gdLst/>
              <a:ahLst/>
              <a:cxnLst/>
              <a:rect l="l" t="t" r="r" b="b"/>
              <a:pathLst>
                <a:path w="5475605" h="775335">
                  <a:moveTo>
                    <a:pt x="0" y="78193"/>
                  </a:moveTo>
                  <a:lnTo>
                    <a:pt x="19164" y="73723"/>
                  </a:lnTo>
                  <a:lnTo>
                    <a:pt x="76631" y="62560"/>
                  </a:lnTo>
                  <a:lnTo>
                    <a:pt x="174548" y="46913"/>
                  </a:lnTo>
                  <a:lnTo>
                    <a:pt x="238417" y="37972"/>
                  </a:lnTo>
                  <a:lnTo>
                    <a:pt x="312915" y="29044"/>
                  </a:lnTo>
                  <a:lnTo>
                    <a:pt x="395935" y="22339"/>
                  </a:lnTo>
                  <a:lnTo>
                    <a:pt x="491731" y="15633"/>
                  </a:lnTo>
                  <a:lnTo>
                    <a:pt x="596036" y="8928"/>
                  </a:lnTo>
                  <a:lnTo>
                    <a:pt x="713117" y="4470"/>
                  </a:lnTo>
                  <a:lnTo>
                    <a:pt x="840828" y="2235"/>
                  </a:lnTo>
                  <a:lnTo>
                    <a:pt x="979195" y="0"/>
                  </a:lnTo>
                  <a:lnTo>
                    <a:pt x="1128204" y="2235"/>
                  </a:lnTo>
                  <a:lnTo>
                    <a:pt x="1287856" y="6705"/>
                  </a:lnTo>
                  <a:lnTo>
                    <a:pt x="1460284" y="15633"/>
                  </a:lnTo>
                  <a:lnTo>
                    <a:pt x="1643354" y="26809"/>
                  </a:lnTo>
                  <a:lnTo>
                    <a:pt x="1837055" y="44678"/>
                  </a:lnTo>
                  <a:lnTo>
                    <a:pt x="2043544" y="64782"/>
                  </a:lnTo>
                  <a:lnTo>
                    <a:pt x="2262797" y="89369"/>
                  </a:lnTo>
                  <a:lnTo>
                    <a:pt x="2492692" y="118414"/>
                  </a:lnTo>
                  <a:lnTo>
                    <a:pt x="2735364" y="154152"/>
                  </a:lnTo>
                  <a:lnTo>
                    <a:pt x="2988678" y="194373"/>
                  </a:lnTo>
                  <a:lnTo>
                    <a:pt x="3254768" y="241287"/>
                  </a:lnTo>
                  <a:lnTo>
                    <a:pt x="3533622" y="297141"/>
                  </a:lnTo>
                  <a:lnTo>
                    <a:pt x="3825252" y="357466"/>
                  </a:lnTo>
                  <a:lnTo>
                    <a:pt x="4129659" y="424497"/>
                  </a:lnTo>
                  <a:lnTo>
                    <a:pt x="4446841" y="500456"/>
                  </a:lnTo>
                  <a:lnTo>
                    <a:pt x="4776787" y="583120"/>
                  </a:lnTo>
                  <a:lnTo>
                    <a:pt x="5119497" y="674725"/>
                  </a:lnTo>
                  <a:lnTo>
                    <a:pt x="5474995" y="775258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16410" y="5369600"/>
              <a:ext cx="3312795" cy="652780"/>
            </a:xfrm>
            <a:custGeom>
              <a:avLst/>
              <a:gdLst/>
              <a:ahLst/>
              <a:cxnLst/>
              <a:rect l="l" t="t" r="r" b="b"/>
              <a:pathLst>
                <a:path w="3312795" h="652779">
                  <a:moveTo>
                    <a:pt x="0" y="652386"/>
                  </a:moveTo>
                  <a:lnTo>
                    <a:pt x="95796" y="625576"/>
                  </a:lnTo>
                  <a:lnTo>
                    <a:pt x="357619" y="556310"/>
                  </a:lnTo>
                  <a:lnTo>
                    <a:pt x="538556" y="509397"/>
                  </a:lnTo>
                  <a:lnTo>
                    <a:pt x="747166" y="458012"/>
                  </a:lnTo>
                  <a:lnTo>
                    <a:pt x="979195" y="402158"/>
                  </a:lnTo>
                  <a:lnTo>
                    <a:pt x="1228255" y="341833"/>
                  </a:lnTo>
                  <a:lnTo>
                    <a:pt x="1492211" y="283743"/>
                  </a:lnTo>
                  <a:lnTo>
                    <a:pt x="1762556" y="225653"/>
                  </a:lnTo>
                  <a:lnTo>
                    <a:pt x="2039289" y="172034"/>
                  </a:lnTo>
                  <a:lnTo>
                    <a:pt x="2313889" y="120650"/>
                  </a:lnTo>
                  <a:lnTo>
                    <a:pt x="2450122" y="98310"/>
                  </a:lnTo>
                  <a:lnTo>
                    <a:pt x="2582100" y="75958"/>
                  </a:lnTo>
                  <a:lnTo>
                    <a:pt x="2714078" y="58089"/>
                  </a:lnTo>
                  <a:lnTo>
                    <a:pt x="2841802" y="40220"/>
                  </a:lnTo>
                  <a:lnTo>
                    <a:pt x="2967393" y="26809"/>
                  </a:lnTo>
                  <a:lnTo>
                    <a:pt x="3086608" y="15646"/>
                  </a:lnTo>
                  <a:lnTo>
                    <a:pt x="3201555" y="6705"/>
                  </a:lnTo>
                  <a:lnTo>
                    <a:pt x="3312248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658" y="5353959"/>
              <a:ext cx="8723630" cy="1331595"/>
            </a:xfrm>
            <a:custGeom>
              <a:avLst/>
              <a:gdLst/>
              <a:ahLst/>
              <a:cxnLst/>
              <a:rect l="l" t="t" r="r" b="b"/>
              <a:pathLst>
                <a:path w="8723630" h="1331595">
                  <a:moveTo>
                    <a:pt x="1556080" y="0"/>
                  </a:moveTo>
                  <a:lnTo>
                    <a:pt x="1402803" y="0"/>
                  </a:lnTo>
                  <a:lnTo>
                    <a:pt x="1258061" y="4470"/>
                  </a:lnTo>
                  <a:lnTo>
                    <a:pt x="1121816" y="11176"/>
                  </a:lnTo>
                  <a:lnTo>
                    <a:pt x="994105" y="22339"/>
                  </a:lnTo>
                  <a:lnTo>
                    <a:pt x="874890" y="33515"/>
                  </a:lnTo>
                  <a:lnTo>
                    <a:pt x="762076" y="49161"/>
                  </a:lnTo>
                  <a:lnTo>
                    <a:pt x="659891" y="64795"/>
                  </a:lnTo>
                  <a:lnTo>
                    <a:pt x="564108" y="82664"/>
                  </a:lnTo>
                  <a:lnTo>
                    <a:pt x="478955" y="102781"/>
                  </a:lnTo>
                  <a:lnTo>
                    <a:pt x="398068" y="120650"/>
                  </a:lnTo>
                  <a:lnTo>
                    <a:pt x="327825" y="140754"/>
                  </a:lnTo>
                  <a:lnTo>
                    <a:pt x="206489" y="178739"/>
                  </a:lnTo>
                  <a:lnTo>
                    <a:pt x="157530" y="196608"/>
                  </a:lnTo>
                  <a:lnTo>
                    <a:pt x="51092" y="241300"/>
                  </a:lnTo>
                  <a:lnTo>
                    <a:pt x="0" y="268109"/>
                  </a:lnTo>
                  <a:lnTo>
                    <a:pt x="0" y="1331582"/>
                  </a:lnTo>
                  <a:lnTo>
                    <a:pt x="8719121" y="1331582"/>
                  </a:lnTo>
                  <a:lnTo>
                    <a:pt x="8723376" y="1324876"/>
                  </a:lnTo>
                  <a:lnTo>
                    <a:pt x="8723376" y="569722"/>
                  </a:lnTo>
                  <a:lnTo>
                    <a:pt x="8719121" y="571957"/>
                  </a:lnTo>
                  <a:lnTo>
                    <a:pt x="8638235" y="605472"/>
                  </a:lnTo>
                  <a:lnTo>
                    <a:pt x="8557336" y="636752"/>
                  </a:lnTo>
                  <a:lnTo>
                    <a:pt x="8472195" y="665797"/>
                  </a:lnTo>
                  <a:lnTo>
                    <a:pt x="8384920" y="692607"/>
                  </a:lnTo>
                  <a:lnTo>
                    <a:pt x="8295512" y="719416"/>
                  </a:lnTo>
                  <a:lnTo>
                    <a:pt x="8201850" y="743991"/>
                  </a:lnTo>
                  <a:lnTo>
                    <a:pt x="8106054" y="764095"/>
                  </a:lnTo>
                  <a:lnTo>
                    <a:pt x="8006003" y="784199"/>
                  </a:lnTo>
                  <a:lnTo>
                    <a:pt x="7901698" y="802081"/>
                  </a:lnTo>
                  <a:lnTo>
                    <a:pt x="7793139" y="815479"/>
                  </a:lnTo>
                  <a:lnTo>
                    <a:pt x="7680325" y="828890"/>
                  </a:lnTo>
                  <a:lnTo>
                    <a:pt x="7563243" y="837831"/>
                  </a:lnTo>
                  <a:lnTo>
                    <a:pt x="7441907" y="846759"/>
                  </a:lnTo>
                  <a:lnTo>
                    <a:pt x="7314183" y="851230"/>
                  </a:lnTo>
                  <a:lnTo>
                    <a:pt x="7182205" y="851230"/>
                  </a:lnTo>
                  <a:lnTo>
                    <a:pt x="7043839" y="848995"/>
                  </a:lnTo>
                  <a:lnTo>
                    <a:pt x="6899084" y="844524"/>
                  </a:lnTo>
                  <a:lnTo>
                    <a:pt x="6750088" y="837831"/>
                  </a:lnTo>
                  <a:lnTo>
                    <a:pt x="6594690" y="826655"/>
                  </a:lnTo>
                  <a:lnTo>
                    <a:pt x="6430771" y="811022"/>
                  </a:lnTo>
                  <a:lnTo>
                    <a:pt x="6260477" y="793140"/>
                  </a:lnTo>
                  <a:lnTo>
                    <a:pt x="6083808" y="770801"/>
                  </a:lnTo>
                  <a:lnTo>
                    <a:pt x="5900737" y="746226"/>
                  </a:lnTo>
                  <a:lnTo>
                    <a:pt x="5709158" y="717181"/>
                  </a:lnTo>
                  <a:lnTo>
                    <a:pt x="5509056" y="683666"/>
                  </a:lnTo>
                  <a:lnTo>
                    <a:pt x="5302567" y="645680"/>
                  </a:lnTo>
                  <a:lnTo>
                    <a:pt x="5085448" y="603237"/>
                  </a:lnTo>
                  <a:lnTo>
                    <a:pt x="4861928" y="558546"/>
                  </a:lnTo>
                  <a:lnTo>
                    <a:pt x="4627778" y="507161"/>
                  </a:lnTo>
                  <a:lnTo>
                    <a:pt x="4387240" y="453542"/>
                  </a:lnTo>
                  <a:lnTo>
                    <a:pt x="4136047" y="395452"/>
                  </a:lnTo>
                  <a:lnTo>
                    <a:pt x="3874223" y="330669"/>
                  </a:lnTo>
                  <a:lnTo>
                    <a:pt x="3614521" y="268109"/>
                  </a:lnTo>
                  <a:lnTo>
                    <a:pt x="3363328" y="214490"/>
                  </a:lnTo>
                  <a:lnTo>
                    <a:pt x="3122790" y="165328"/>
                  </a:lnTo>
                  <a:lnTo>
                    <a:pt x="2892894" y="125120"/>
                  </a:lnTo>
                  <a:lnTo>
                    <a:pt x="2673642" y="91605"/>
                  </a:lnTo>
                  <a:lnTo>
                    <a:pt x="2462898" y="62560"/>
                  </a:lnTo>
                  <a:lnTo>
                    <a:pt x="2262797" y="40220"/>
                  </a:lnTo>
                  <a:lnTo>
                    <a:pt x="2073351" y="22339"/>
                  </a:lnTo>
                  <a:lnTo>
                    <a:pt x="1890280" y="11176"/>
                  </a:lnTo>
                  <a:lnTo>
                    <a:pt x="1719986" y="2235"/>
                  </a:lnTo>
                  <a:lnTo>
                    <a:pt x="1556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458262" y="3128619"/>
            <a:ext cx="583311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3200" b="1" i="1" spc="-15" dirty="0">
                <a:solidFill>
                  <a:srgbClr val="016296"/>
                </a:solidFill>
                <a:latin typeface="Times New Roman"/>
                <a:cs typeface="Times New Roman"/>
              </a:rPr>
              <a:t>Краткая </a:t>
            </a:r>
            <a:r>
              <a:rPr sz="3200" b="1" i="1" spc="-10" dirty="0">
                <a:solidFill>
                  <a:srgbClr val="016296"/>
                </a:solidFill>
                <a:latin typeface="Times New Roman"/>
                <a:cs typeface="Times New Roman"/>
              </a:rPr>
              <a:t>презентация </a:t>
            </a:r>
            <a:r>
              <a:rPr sz="3200" b="1" i="1" spc="-5" dirty="0">
                <a:solidFill>
                  <a:srgbClr val="016296"/>
                </a:solidFill>
                <a:latin typeface="Times New Roman"/>
                <a:cs typeface="Times New Roman"/>
              </a:rPr>
              <a:t>основной  </a:t>
            </a:r>
            <a:r>
              <a:rPr sz="3200" b="1" i="1" spc="-15" dirty="0">
                <a:solidFill>
                  <a:srgbClr val="016296"/>
                </a:solidFill>
                <a:latin typeface="Times New Roman"/>
                <a:cs typeface="Times New Roman"/>
              </a:rPr>
              <a:t>образовательной </a:t>
            </a:r>
            <a:r>
              <a:rPr sz="3200" b="1" i="1" spc="-5" dirty="0">
                <a:solidFill>
                  <a:srgbClr val="016296"/>
                </a:solidFill>
                <a:latin typeface="Times New Roman"/>
                <a:cs typeface="Times New Roman"/>
              </a:rPr>
              <a:t>программы  </a:t>
            </a:r>
            <a:r>
              <a:rPr sz="3200" b="1" i="1" spc="-25" dirty="0">
                <a:solidFill>
                  <a:srgbClr val="016296"/>
                </a:solidFill>
                <a:latin typeface="Times New Roman"/>
                <a:cs typeface="Times New Roman"/>
              </a:rPr>
              <a:t>дошкольного</a:t>
            </a:r>
            <a:r>
              <a:rPr sz="3200" b="1" i="1" spc="-20" dirty="0">
                <a:solidFill>
                  <a:srgbClr val="016296"/>
                </a:solidFill>
                <a:latin typeface="Times New Roman"/>
                <a:cs typeface="Times New Roman"/>
              </a:rPr>
              <a:t> </a:t>
            </a:r>
            <a:r>
              <a:rPr sz="3200" b="1" i="1" spc="-10" dirty="0">
                <a:solidFill>
                  <a:srgbClr val="016296"/>
                </a:solidFill>
                <a:latin typeface="Times New Roman"/>
                <a:cs typeface="Times New Roman"/>
              </a:rPr>
              <a:t>образования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667000" y="762000"/>
            <a:ext cx="6248400" cy="1538883"/>
          </a:xfrm>
        </p:spPr>
        <p:txBody>
          <a:bodyPr/>
          <a:lstStyle/>
          <a:p>
            <a:pPr algn="ctr"/>
            <a:r>
              <a:rPr lang="ru-RU" sz="2000" dirty="0" smtClean="0"/>
              <a:t>Муниципальное бюджетное дошкольное образовательное учреждение детский сад общеразвивающего вида  с приоритетным осуществлением деятельности по художественно-эстетическому развитию детей №12 «Сказка»</a:t>
            </a:r>
            <a:endParaRPr lang="ru-RU" sz="2000" dirty="0"/>
          </a:p>
        </p:txBody>
      </p:sp>
      <p:pic>
        <p:nvPicPr>
          <p:cNvPr id="14" name="Рисунок 13" descr="сказ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1000"/>
            <a:ext cx="2057400" cy="20574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12" y="1370507"/>
            <a:ext cx="73425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spcBef>
                <a:spcPts val="100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</a:tabLst>
            </a:pPr>
            <a:r>
              <a:rPr sz="2400" b="1" spc="-190" dirty="0">
                <a:solidFill>
                  <a:srgbClr val="073E87"/>
                </a:solidFill>
                <a:latin typeface="Arial"/>
                <a:cs typeface="Arial"/>
              </a:rPr>
              <a:t>Целевой </a:t>
            </a:r>
            <a:r>
              <a:rPr sz="2400" b="1" spc="-175" dirty="0">
                <a:solidFill>
                  <a:srgbClr val="073E87"/>
                </a:solidFill>
                <a:latin typeface="Arial"/>
                <a:cs typeface="Arial"/>
              </a:rPr>
              <a:t>раздел </a:t>
            </a:r>
            <a:r>
              <a:rPr sz="2400" spc="-75" dirty="0">
                <a:solidFill>
                  <a:srgbClr val="073E87"/>
                </a:solidFill>
                <a:latin typeface="Arial"/>
                <a:cs typeface="Arial"/>
              </a:rPr>
              <a:t>включает </a:t>
            </a:r>
            <a:r>
              <a:rPr sz="2400" spc="-80" dirty="0">
                <a:solidFill>
                  <a:srgbClr val="073E87"/>
                </a:solidFill>
                <a:latin typeface="Arial"/>
                <a:cs typeface="Arial"/>
              </a:rPr>
              <a:t>в </a:t>
            </a:r>
            <a:r>
              <a:rPr sz="2400" spc="-85" dirty="0">
                <a:solidFill>
                  <a:srgbClr val="073E87"/>
                </a:solidFill>
                <a:latin typeface="Arial"/>
                <a:cs typeface="Arial"/>
              </a:rPr>
              <a:t>себя: пояснительную  </a:t>
            </a:r>
            <a:r>
              <a:rPr sz="2400" spc="-65" dirty="0">
                <a:solidFill>
                  <a:srgbClr val="073E87"/>
                </a:solidFill>
                <a:latin typeface="Arial"/>
                <a:cs typeface="Arial"/>
              </a:rPr>
              <a:t>записку, </a:t>
            </a:r>
            <a:r>
              <a:rPr sz="2400" spc="-120" dirty="0">
                <a:solidFill>
                  <a:srgbClr val="073E87"/>
                </a:solidFill>
                <a:latin typeface="Arial"/>
                <a:cs typeface="Arial"/>
              </a:rPr>
              <a:t>цели </a:t>
            </a:r>
            <a:r>
              <a:rPr sz="2400" spc="-75" dirty="0">
                <a:solidFill>
                  <a:srgbClr val="073E87"/>
                </a:solidFill>
                <a:latin typeface="Arial"/>
                <a:cs typeface="Arial"/>
              </a:rPr>
              <a:t>и </a:t>
            </a:r>
            <a:r>
              <a:rPr sz="2400" spc="-105" dirty="0">
                <a:solidFill>
                  <a:srgbClr val="073E87"/>
                </a:solidFill>
                <a:latin typeface="Arial"/>
                <a:cs typeface="Arial"/>
              </a:rPr>
              <a:t>задачи </a:t>
            </a:r>
            <a:r>
              <a:rPr sz="2400" spc="-50" dirty="0">
                <a:solidFill>
                  <a:srgbClr val="073E87"/>
                </a:solidFill>
                <a:latin typeface="Arial"/>
                <a:cs typeface="Arial"/>
              </a:rPr>
              <a:t>программы, </a:t>
            </a:r>
            <a:r>
              <a:rPr sz="2400" spc="-85" dirty="0">
                <a:solidFill>
                  <a:srgbClr val="073E87"/>
                </a:solidFill>
                <a:latin typeface="Arial"/>
                <a:cs typeface="Arial"/>
              </a:rPr>
              <a:t>принципы </a:t>
            </a:r>
            <a:r>
              <a:rPr sz="2400" spc="-75" dirty="0">
                <a:solidFill>
                  <a:srgbClr val="073E87"/>
                </a:solidFill>
                <a:latin typeface="Arial"/>
                <a:cs typeface="Arial"/>
              </a:rPr>
              <a:t>и  </a:t>
            </a:r>
            <a:r>
              <a:rPr sz="2400" spc="-55" dirty="0">
                <a:solidFill>
                  <a:srgbClr val="073E87"/>
                </a:solidFill>
                <a:latin typeface="Arial"/>
                <a:cs typeface="Arial"/>
              </a:rPr>
              <a:t>подходы </a:t>
            </a:r>
            <a:r>
              <a:rPr sz="2400" spc="120" dirty="0">
                <a:solidFill>
                  <a:srgbClr val="073E87"/>
                </a:solidFill>
                <a:latin typeface="Arial"/>
                <a:cs typeface="Arial"/>
              </a:rPr>
              <a:t>к </a:t>
            </a:r>
            <a:r>
              <a:rPr sz="2400" spc="-105" dirty="0">
                <a:solidFill>
                  <a:srgbClr val="073E87"/>
                </a:solidFill>
                <a:latin typeface="Arial"/>
                <a:cs typeface="Arial"/>
              </a:rPr>
              <a:t>её </a:t>
            </a:r>
            <a:r>
              <a:rPr sz="2400" spc="-75" dirty="0">
                <a:solidFill>
                  <a:srgbClr val="073E87"/>
                </a:solidFill>
                <a:latin typeface="Arial"/>
                <a:cs typeface="Arial"/>
              </a:rPr>
              <a:t>формированию,</a:t>
            </a:r>
            <a:r>
              <a:rPr sz="2400" spc="165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073E87"/>
                </a:solidFill>
                <a:latin typeface="Arial"/>
                <a:cs typeface="Arial"/>
              </a:rPr>
              <a:t>характеристики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4227" y="2467787"/>
            <a:ext cx="19081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73E87"/>
                </a:solidFill>
                <a:latin typeface="Arial"/>
                <a:cs typeface="Arial"/>
              </a:rPr>
              <a:t>о</a:t>
            </a:r>
            <a:r>
              <a:rPr sz="2400" spc="-120" dirty="0">
                <a:solidFill>
                  <a:srgbClr val="073E87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073E87"/>
                </a:solidFill>
                <a:latin typeface="Arial"/>
                <a:cs typeface="Arial"/>
              </a:rPr>
              <a:t>о</a:t>
            </a:r>
            <a:r>
              <a:rPr sz="2400" spc="-40" dirty="0">
                <a:solidFill>
                  <a:srgbClr val="073E87"/>
                </a:solidFill>
                <a:latin typeface="Arial"/>
                <a:cs typeface="Arial"/>
              </a:rPr>
              <a:t>б</a:t>
            </a:r>
            <a:r>
              <a:rPr sz="2400" spc="-105" dirty="0">
                <a:solidFill>
                  <a:srgbClr val="073E87"/>
                </a:solidFill>
                <a:latin typeface="Arial"/>
                <a:cs typeface="Arial"/>
              </a:rPr>
              <a:t>е</a:t>
            </a:r>
            <a:r>
              <a:rPr sz="2400" spc="-80" dirty="0">
                <a:solidFill>
                  <a:srgbClr val="073E87"/>
                </a:solidFill>
                <a:latin typeface="Arial"/>
                <a:cs typeface="Arial"/>
              </a:rPr>
              <a:t>нн</a:t>
            </a:r>
            <a:r>
              <a:rPr sz="2400" spc="5" dirty="0">
                <a:solidFill>
                  <a:srgbClr val="073E87"/>
                </a:solidFill>
                <a:latin typeface="Arial"/>
                <a:cs typeface="Arial"/>
              </a:rPr>
              <a:t>о</a:t>
            </a:r>
            <a:r>
              <a:rPr sz="2400" spc="-120" dirty="0">
                <a:solidFill>
                  <a:srgbClr val="073E87"/>
                </a:solidFill>
                <a:latin typeface="Arial"/>
                <a:cs typeface="Arial"/>
              </a:rPr>
              <a:t>с</a:t>
            </a:r>
            <a:r>
              <a:rPr sz="2400" spc="-45" dirty="0">
                <a:solidFill>
                  <a:srgbClr val="073E87"/>
                </a:solidFill>
                <a:latin typeface="Arial"/>
                <a:cs typeface="Arial"/>
              </a:rPr>
              <a:t>т</a:t>
            </a:r>
            <a:r>
              <a:rPr sz="2400" spc="-105" dirty="0">
                <a:solidFill>
                  <a:srgbClr val="073E87"/>
                </a:solidFill>
                <a:latin typeface="Arial"/>
                <a:cs typeface="Arial"/>
              </a:rPr>
              <a:t>е</a:t>
            </a:r>
            <a:r>
              <a:rPr sz="2400" spc="-50" dirty="0">
                <a:solidFill>
                  <a:srgbClr val="073E87"/>
                </a:solidFill>
                <a:latin typeface="Arial"/>
                <a:cs typeface="Arial"/>
              </a:rPr>
              <a:t>й  </a:t>
            </a:r>
            <a:r>
              <a:rPr sz="2400" spc="-100" dirty="0">
                <a:solidFill>
                  <a:srgbClr val="073E87"/>
                </a:solidFill>
                <a:latin typeface="Arial"/>
                <a:cs typeface="Arial"/>
              </a:rPr>
              <a:t>планируемые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2716" y="2467787"/>
            <a:ext cx="15697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7660">
              <a:lnSpc>
                <a:spcPct val="100000"/>
              </a:lnSpc>
              <a:spcBef>
                <a:spcPts val="100"/>
              </a:spcBef>
            </a:pPr>
            <a:r>
              <a:rPr sz="2400" spc="-80" dirty="0">
                <a:solidFill>
                  <a:srgbClr val="073E87"/>
                </a:solidFill>
                <a:latin typeface="Arial"/>
                <a:cs typeface="Arial"/>
              </a:rPr>
              <a:t>р</a:t>
            </a:r>
            <a:r>
              <a:rPr sz="2400" spc="-85" dirty="0">
                <a:solidFill>
                  <a:srgbClr val="073E87"/>
                </a:solidFill>
                <a:latin typeface="Arial"/>
                <a:cs typeface="Arial"/>
              </a:rPr>
              <a:t>а</a:t>
            </a:r>
            <a:r>
              <a:rPr sz="2400" spc="-55" dirty="0">
                <a:solidFill>
                  <a:srgbClr val="073E87"/>
                </a:solidFill>
                <a:latin typeface="Arial"/>
                <a:cs typeface="Arial"/>
              </a:rPr>
              <a:t>з</a:t>
            </a:r>
            <a:r>
              <a:rPr sz="2400" spc="-65" dirty="0">
                <a:solidFill>
                  <a:srgbClr val="073E87"/>
                </a:solidFill>
                <a:latin typeface="Arial"/>
                <a:cs typeface="Arial"/>
              </a:rPr>
              <a:t>вития  </a:t>
            </a:r>
            <a:r>
              <a:rPr sz="2400" spc="-105" dirty="0">
                <a:solidFill>
                  <a:srgbClr val="073E87"/>
                </a:solidFill>
                <a:latin typeface="Arial"/>
                <a:cs typeface="Arial"/>
              </a:rPr>
              <a:t>результаты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7074" y="2467787"/>
            <a:ext cx="31864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0670">
              <a:lnSpc>
                <a:spcPct val="100000"/>
              </a:lnSpc>
              <a:spcBef>
                <a:spcPts val="100"/>
              </a:spcBef>
              <a:tabLst>
                <a:tab pos="1557020" algn="l"/>
                <a:tab pos="1683385" algn="l"/>
                <a:tab pos="2364740" algn="l"/>
              </a:tabLst>
            </a:pPr>
            <a:r>
              <a:rPr sz="2400" spc="-75" dirty="0">
                <a:solidFill>
                  <a:srgbClr val="073E87"/>
                </a:solidFill>
                <a:latin typeface="Arial"/>
                <a:cs typeface="Arial"/>
              </a:rPr>
              <a:t>детей</a:t>
            </a:r>
            <a:r>
              <a:rPr sz="2400" spc="-65" dirty="0">
                <a:solidFill>
                  <a:srgbClr val="073E87"/>
                </a:solidFill>
                <a:latin typeface="Arial"/>
                <a:cs typeface="Arial"/>
              </a:rPr>
              <a:t>,		</a:t>
            </a:r>
            <a:r>
              <a:rPr sz="2400" spc="-160" dirty="0">
                <a:solidFill>
                  <a:srgbClr val="073E87"/>
                </a:solidFill>
                <a:latin typeface="Arial"/>
                <a:cs typeface="Arial"/>
              </a:rPr>
              <a:t>а	</a:t>
            </a:r>
            <a:r>
              <a:rPr sz="2400" spc="-45" dirty="0">
                <a:solidFill>
                  <a:srgbClr val="073E87"/>
                </a:solidFill>
                <a:latin typeface="Arial"/>
                <a:cs typeface="Arial"/>
              </a:rPr>
              <a:t>т</a:t>
            </a:r>
            <a:r>
              <a:rPr sz="2400" spc="-15" dirty="0">
                <a:solidFill>
                  <a:srgbClr val="073E87"/>
                </a:solidFill>
                <a:latin typeface="Arial"/>
                <a:cs typeface="Arial"/>
              </a:rPr>
              <a:t>акже  </a:t>
            </a:r>
            <a:r>
              <a:rPr sz="2400" dirty="0">
                <a:solidFill>
                  <a:srgbClr val="073E87"/>
                </a:solidFill>
                <a:latin typeface="Arial"/>
                <a:cs typeface="Arial"/>
              </a:rPr>
              <a:t>о</a:t>
            </a:r>
            <a:r>
              <a:rPr sz="2400" spc="-120" dirty="0">
                <a:solidFill>
                  <a:srgbClr val="073E87"/>
                </a:solidFill>
                <a:latin typeface="Arial"/>
                <a:cs typeface="Arial"/>
              </a:rPr>
              <a:t>с</a:t>
            </a:r>
            <a:r>
              <a:rPr sz="2400" spc="-75" dirty="0">
                <a:solidFill>
                  <a:srgbClr val="073E87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073E87"/>
                </a:solidFill>
                <a:latin typeface="Arial"/>
                <a:cs typeface="Arial"/>
              </a:rPr>
              <a:t>о</a:t>
            </a:r>
            <a:r>
              <a:rPr sz="2400" spc="-105" dirty="0">
                <a:solidFill>
                  <a:srgbClr val="073E87"/>
                </a:solidFill>
                <a:latin typeface="Arial"/>
                <a:cs typeface="Arial"/>
              </a:rPr>
              <a:t>е</a:t>
            </a:r>
            <a:r>
              <a:rPr sz="2400" spc="-80" dirty="0">
                <a:solidFill>
                  <a:srgbClr val="073E87"/>
                </a:solidFill>
                <a:latin typeface="Arial"/>
                <a:cs typeface="Arial"/>
              </a:rPr>
              <a:t>н</a:t>
            </a:r>
            <a:r>
              <a:rPr sz="2400" spc="-65" dirty="0">
                <a:solidFill>
                  <a:srgbClr val="073E87"/>
                </a:solidFill>
                <a:latin typeface="Arial"/>
                <a:cs typeface="Arial"/>
              </a:rPr>
              <a:t>и</a:t>
            </a:r>
            <a:r>
              <a:rPr sz="2400" spc="-95" dirty="0">
                <a:solidFill>
                  <a:srgbClr val="073E87"/>
                </a:solidFill>
                <a:latin typeface="Arial"/>
                <a:cs typeface="Arial"/>
              </a:rPr>
              <a:t>я</a:t>
            </a:r>
            <a:r>
              <a:rPr sz="2400" dirty="0">
                <a:solidFill>
                  <a:srgbClr val="073E87"/>
                </a:solidFill>
                <a:latin typeface="Arial"/>
                <a:cs typeface="Arial"/>
              </a:rPr>
              <a:t>	</a:t>
            </a:r>
            <a:r>
              <a:rPr sz="2400" spc="-90" dirty="0">
                <a:solidFill>
                  <a:srgbClr val="073E87"/>
                </a:solidFill>
                <a:latin typeface="Arial"/>
                <a:cs typeface="Arial"/>
              </a:rPr>
              <a:t>п</a:t>
            </a:r>
            <a:r>
              <a:rPr sz="2400" spc="-5" dirty="0">
                <a:solidFill>
                  <a:srgbClr val="073E87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073E87"/>
                </a:solidFill>
                <a:latin typeface="Arial"/>
                <a:cs typeface="Arial"/>
              </a:rPr>
              <a:t>о</a:t>
            </a:r>
            <a:r>
              <a:rPr sz="2400" spc="-45" dirty="0">
                <a:solidFill>
                  <a:srgbClr val="073E87"/>
                </a:solidFill>
                <a:latin typeface="Arial"/>
                <a:cs typeface="Arial"/>
              </a:rPr>
              <a:t>гра</a:t>
            </a:r>
            <a:r>
              <a:rPr sz="2400" spc="-15" dirty="0">
                <a:solidFill>
                  <a:srgbClr val="073E87"/>
                </a:solidFill>
                <a:latin typeface="Arial"/>
                <a:cs typeface="Arial"/>
              </a:rPr>
              <a:t>м</a:t>
            </a:r>
            <a:r>
              <a:rPr sz="2400" spc="-105" dirty="0">
                <a:solidFill>
                  <a:srgbClr val="073E87"/>
                </a:solidFill>
                <a:latin typeface="Arial"/>
                <a:cs typeface="Arial"/>
              </a:rPr>
              <a:t>мы</a:t>
            </a:r>
            <a:r>
              <a:rPr sz="2400" spc="-65" dirty="0">
                <a:solidFill>
                  <a:srgbClr val="073E87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617" y="3199307"/>
            <a:ext cx="70688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130" dirty="0">
                <a:solidFill>
                  <a:srgbClr val="073E87"/>
                </a:solidFill>
                <a:latin typeface="Arial"/>
                <a:cs typeface="Arial"/>
              </a:rPr>
              <a:t>Результаты </a:t>
            </a:r>
            <a:r>
              <a:rPr sz="2400" spc="-70" dirty="0">
                <a:solidFill>
                  <a:srgbClr val="073E87"/>
                </a:solidFill>
                <a:latin typeface="Arial"/>
                <a:cs typeface="Arial"/>
              </a:rPr>
              <a:t>освоения </a:t>
            </a:r>
            <a:r>
              <a:rPr sz="2400" spc="-75" dirty="0">
                <a:solidFill>
                  <a:srgbClr val="073E87"/>
                </a:solidFill>
                <a:latin typeface="Arial"/>
                <a:cs typeface="Arial"/>
              </a:rPr>
              <a:t>образовательной </a:t>
            </a:r>
            <a:r>
              <a:rPr sz="2400" spc="-50" dirty="0">
                <a:solidFill>
                  <a:srgbClr val="073E87"/>
                </a:solidFill>
                <a:latin typeface="Arial"/>
                <a:cs typeface="Arial"/>
              </a:rPr>
              <a:t>программы  </a:t>
            </a:r>
            <a:r>
              <a:rPr sz="2400" spc="-105" dirty="0">
                <a:solidFill>
                  <a:srgbClr val="073E87"/>
                </a:solidFill>
                <a:latin typeface="Arial"/>
                <a:cs typeface="Arial"/>
              </a:rPr>
              <a:t>представлены </a:t>
            </a:r>
            <a:r>
              <a:rPr sz="2400" spc="-80" dirty="0">
                <a:solidFill>
                  <a:srgbClr val="073E87"/>
                </a:solidFill>
                <a:latin typeface="Arial"/>
                <a:cs typeface="Arial"/>
              </a:rPr>
              <a:t>в виде </a:t>
            </a:r>
            <a:r>
              <a:rPr sz="2400" spc="-110" dirty="0">
                <a:solidFill>
                  <a:srgbClr val="073E87"/>
                </a:solidFill>
                <a:latin typeface="Arial"/>
                <a:cs typeface="Arial"/>
              </a:rPr>
              <a:t>целевых </a:t>
            </a:r>
            <a:r>
              <a:rPr sz="2400" spc="-45" dirty="0">
                <a:solidFill>
                  <a:srgbClr val="073E87"/>
                </a:solidFill>
                <a:latin typeface="Arial"/>
                <a:cs typeface="Arial"/>
              </a:rPr>
              <a:t>ориентиров  </a:t>
            </a:r>
            <a:r>
              <a:rPr sz="2400" spc="-40" dirty="0">
                <a:solidFill>
                  <a:srgbClr val="073E87"/>
                </a:solidFill>
                <a:latin typeface="Arial"/>
                <a:cs typeface="Arial"/>
              </a:rPr>
              <a:t>дошкольного </a:t>
            </a:r>
            <a:r>
              <a:rPr sz="2400" spc="-70" dirty="0">
                <a:solidFill>
                  <a:srgbClr val="073E87"/>
                </a:solidFill>
                <a:latin typeface="Arial"/>
                <a:cs typeface="Arial"/>
              </a:rPr>
              <a:t>образования, </a:t>
            </a:r>
            <a:r>
              <a:rPr sz="2400" spc="-35" dirty="0">
                <a:solidFill>
                  <a:srgbClr val="073E87"/>
                </a:solidFill>
                <a:latin typeface="Arial"/>
                <a:cs typeface="Arial"/>
              </a:rPr>
              <a:t>которые</a:t>
            </a:r>
            <a:r>
              <a:rPr sz="2400" spc="-20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073E87"/>
                </a:solidFill>
                <a:latin typeface="Arial"/>
                <a:cs typeface="Arial"/>
              </a:rPr>
              <a:t>представляют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3617" y="4296587"/>
            <a:ext cx="4820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0665" algn="l"/>
              </a:tabLst>
            </a:pPr>
            <a:r>
              <a:rPr sz="2400" spc="-45" dirty="0">
                <a:solidFill>
                  <a:srgbClr val="073E87"/>
                </a:solidFill>
                <a:latin typeface="Arial"/>
                <a:cs typeface="Arial"/>
              </a:rPr>
              <a:t>собой	</a:t>
            </a:r>
            <a:r>
              <a:rPr sz="2400" spc="-90" dirty="0">
                <a:solidFill>
                  <a:srgbClr val="073E87"/>
                </a:solidFill>
                <a:latin typeface="Arial"/>
                <a:cs typeface="Arial"/>
              </a:rPr>
              <a:t>социально-нормативные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08493" y="4296587"/>
            <a:ext cx="1583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85" dirty="0">
                <a:solidFill>
                  <a:srgbClr val="073E87"/>
                </a:solidFill>
                <a:latin typeface="Arial"/>
                <a:cs typeface="Arial"/>
              </a:rPr>
              <a:t>возрастные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3617" y="4662347"/>
            <a:ext cx="706818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solidFill>
                  <a:srgbClr val="073E87"/>
                </a:solidFill>
                <a:latin typeface="Arial"/>
                <a:cs typeface="Arial"/>
              </a:rPr>
              <a:t>характеристики </a:t>
            </a:r>
            <a:r>
              <a:rPr sz="2400" spc="-35" dirty="0">
                <a:solidFill>
                  <a:srgbClr val="073E87"/>
                </a:solidFill>
                <a:latin typeface="Arial"/>
                <a:cs typeface="Arial"/>
              </a:rPr>
              <a:t>возможных </a:t>
            </a:r>
            <a:r>
              <a:rPr sz="2400" spc="-50" dirty="0">
                <a:solidFill>
                  <a:srgbClr val="073E87"/>
                </a:solidFill>
                <a:latin typeface="Arial"/>
                <a:cs typeface="Arial"/>
              </a:rPr>
              <a:t>достижений </a:t>
            </a:r>
            <a:r>
              <a:rPr sz="2400" spc="-55" dirty="0">
                <a:solidFill>
                  <a:srgbClr val="073E87"/>
                </a:solidFill>
                <a:latin typeface="Arial"/>
                <a:cs typeface="Arial"/>
              </a:rPr>
              <a:t>ребёнка</a:t>
            </a:r>
            <a:r>
              <a:rPr sz="2400" spc="-229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073E87"/>
                </a:solidFill>
                <a:latin typeface="Arial"/>
                <a:cs typeface="Arial"/>
              </a:rPr>
              <a:t>на  </a:t>
            </a:r>
            <a:r>
              <a:rPr sz="2400" spc="-100" dirty="0">
                <a:solidFill>
                  <a:srgbClr val="073E87"/>
                </a:solidFill>
                <a:latin typeface="Arial"/>
                <a:cs typeface="Arial"/>
              </a:rPr>
              <a:t>этапе </a:t>
            </a:r>
            <a:r>
              <a:rPr sz="2400" spc="-90" dirty="0">
                <a:solidFill>
                  <a:srgbClr val="073E87"/>
                </a:solidFill>
                <a:latin typeface="Arial"/>
                <a:cs typeface="Arial"/>
              </a:rPr>
              <a:t>завершения </a:t>
            </a:r>
            <a:r>
              <a:rPr sz="2400" spc="-60" dirty="0">
                <a:solidFill>
                  <a:srgbClr val="073E87"/>
                </a:solidFill>
                <a:latin typeface="Arial"/>
                <a:cs typeface="Arial"/>
              </a:rPr>
              <a:t>уровня </a:t>
            </a:r>
            <a:r>
              <a:rPr sz="2400" spc="-40" dirty="0">
                <a:solidFill>
                  <a:srgbClr val="073E87"/>
                </a:solidFill>
                <a:latin typeface="Arial"/>
                <a:cs typeface="Arial"/>
              </a:rPr>
              <a:t>дошкольного  </a:t>
            </a:r>
            <a:r>
              <a:rPr sz="2400" spc="-70" dirty="0">
                <a:solidFill>
                  <a:srgbClr val="073E87"/>
                </a:solidFill>
                <a:latin typeface="Arial"/>
                <a:cs typeface="Arial"/>
              </a:rPr>
              <a:t>образования.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23740" y="6335443"/>
            <a:ext cx="9588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073E87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788579" y="399122"/>
            <a:ext cx="48044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FFFFFF"/>
                </a:solidFill>
              </a:rPr>
              <a:t>Содержание целевого</a:t>
            </a:r>
            <a:r>
              <a:rPr spc="-105" dirty="0">
                <a:solidFill>
                  <a:srgbClr val="FFFFFF"/>
                </a:solidFill>
              </a:rPr>
              <a:t> </a:t>
            </a:r>
            <a:r>
              <a:rPr spc="-15" dirty="0">
                <a:solidFill>
                  <a:srgbClr val="FFFFFF"/>
                </a:solidFill>
              </a:rPr>
              <a:t>раздела:</a:t>
            </a:r>
          </a:p>
        </p:txBody>
      </p:sp>
    </p:spTree>
    <p:extLst>
      <p:ext uri="{BB962C8B-B14F-4D97-AF65-F5344CB8AC3E}">
        <p14:creationId xmlns:p14="http://schemas.microsoft.com/office/powerpoint/2010/main" val="29577503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898" y="1052753"/>
            <a:ext cx="7915909" cy="5118709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87020" marR="5080" indent="-274955" algn="just">
              <a:lnSpc>
                <a:spcPts val="2380"/>
              </a:lnSpc>
              <a:spcBef>
                <a:spcPts val="395"/>
              </a:spcBef>
              <a:buClr>
                <a:srgbClr val="31B6FD"/>
              </a:buClr>
              <a:buFont typeface="Symbol"/>
              <a:buChar char=""/>
              <a:tabLst>
                <a:tab pos="287655" algn="l"/>
              </a:tabLst>
            </a:pPr>
            <a:r>
              <a:rPr sz="2200" b="1" spc="-185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Содержательный </a:t>
            </a:r>
            <a:r>
              <a:rPr sz="2200" b="1" spc="-165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sz="2200" spc="-85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представляет </a:t>
            </a:r>
            <a:r>
              <a:rPr sz="2200" spc="-6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общее </a:t>
            </a:r>
            <a:r>
              <a:rPr sz="2200" spc="-55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содержание  </a:t>
            </a:r>
            <a:r>
              <a:rPr sz="2200" spc="-6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Программы, </a:t>
            </a:r>
            <a:r>
              <a:rPr sz="2200" spc="-8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обеспечивающее </a:t>
            </a:r>
            <a:r>
              <a:rPr sz="2200" spc="-7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полноценное развитие  </a:t>
            </a:r>
            <a:r>
              <a:rPr sz="2200" spc="-8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личности</a:t>
            </a:r>
            <a:r>
              <a:rPr sz="2200" spc="-155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7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  <a:p>
            <a:pPr marL="346075" indent="-334010" algn="just">
              <a:lnSpc>
                <a:spcPct val="100000"/>
              </a:lnSpc>
              <a:spcBef>
                <a:spcPts val="220"/>
              </a:spcBef>
              <a:buClr>
                <a:srgbClr val="31B6FD"/>
              </a:buClr>
              <a:buFont typeface="Symbol"/>
              <a:buChar char=""/>
              <a:tabLst>
                <a:tab pos="346710" algn="l"/>
              </a:tabLst>
            </a:pPr>
            <a:r>
              <a:rPr sz="2200" spc="-18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200" spc="-35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него</a:t>
            </a:r>
            <a:r>
              <a:rPr sz="2200" spc="-11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4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входит: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  <a:p>
            <a:pPr marL="240029" marR="5080" indent="-240029" algn="just">
              <a:lnSpc>
                <a:spcPts val="2380"/>
              </a:lnSpc>
              <a:spcBef>
                <a:spcPts val="560"/>
              </a:spcBef>
              <a:buChar char="-"/>
              <a:tabLst>
                <a:tab pos="240029" algn="l"/>
              </a:tabLst>
            </a:pPr>
            <a:r>
              <a:rPr sz="2200" spc="-85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sz="2200" spc="-7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sz="2200" spc="-85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sz="2200" spc="-7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200" spc="-65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2200" spc="-11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с  </a:t>
            </a:r>
            <a:r>
              <a:rPr sz="2200" spc="-9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направлениями </a:t>
            </a:r>
            <a:r>
              <a:rPr sz="2200" spc="-7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sz="2200" spc="-5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ребенка, </a:t>
            </a:r>
            <a:r>
              <a:rPr sz="2200" spc="-85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представленными </a:t>
            </a:r>
            <a:r>
              <a:rPr sz="2200" spc="-7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200" spc="-75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пяти  образовательных</a:t>
            </a:r>
            <a:r>
              <a:rPr sz="2200" spc="-155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75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областях;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  <a:p>
            <a:pPr marL="213995" marR="5080" indent="-213995" algn="just">
              <a:lnSpc>
                <a:spcPts val="2380"/>
              </a:lnSpc>
              <a:spcBef>
                <a:spcPts val="520"/>
              </a:spcBef>
              <a:buChar char="-"/>
              <a:tabLst>
                <a:tab pos="213995" algn="l"/>
              </a:tabLst>
            </a:pPr>
            <a:r>
              <a:rPr sz="2200" spc="-85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sz="2200" spc="-8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вариативных </a:t>
            </a:r>
            <a:r>
              <a:rPr sz="2200" spc="-85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форм, </a:t>
            </a:r>
            <a:r>
              <a:rPr sz="2200" spc="-55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способов, </a:t>
            </a:r>
            <a:r>
              <a:rPr sz="2200" spc="-4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методов </a:t>
            </a:r>
            <a:r>
              <a:rPr sz="2200" spc="-65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200" spc="-7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средств  </a:t>
            </a:r>
            <a:r>
              <a:rPr sz="2200" spc="-95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реализации</a:t>
            </a:r>
            <a:r>
              <a:rPr sz="2200" spc="-17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45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программы;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  <a:p>
            <a:pPr marL="287020" marR="5715" indent="-274955" algn="just">
              <a:lnSpc>
                <a:spcPts val="2380"/>
              </a:lnSpc>
              <a:spcBef>
                <a:spcPts val="520"/>
              </a:spcBef>
              <a:buClr>
                <a:srgbClr val="073E87"/>
              </a:buClr>
              <a:buFont typeface="Arial"/>
              <a:buChar char="-"/>
              <a:tabLst>
                <a:tab pos="723900" algn="l"/>
              </a:tabLst>
            </a:pPr>
            <a:r>
              <a:rPr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200" spc="-85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sz="2200" spc="-7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sz="2200" spc="-85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sz="2200" spc="-45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по  </a:t>
            </a:r>
            <a:r>
              <a:rPr sz="2200" spc="-95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профессиональной </a:t>
            </a:r>
            <a:r>
              <a:rPr sz="2200" spc="-1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коррекции </a:t>
            </a:r>
            <a:r>
              <a:rPr sz="2200" spc="-8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нарушений </a:t>
            </a:r>
            <a:r>
              <a:rPr sz="2200" spc="-7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sz="2200" spc="-42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7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детей;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  <a:p>
            <a:pPr marL="213995" marR="5080" indent="-213995" algn="just">
              <a:lnSpc>
                <a:spcPts val="2380"/>
              </a:lnSpc>
              <a:spcBef>
                <a:spcPts val="520"/>
              </a:spcBef>
              <a:buChar char="-"/>
              <a:tabLst>
                <a:tab pos="213995" algn="l"/>
              </a:tabLst>
            </a:pPr>
            <a:r>
              <a:rPr sz="2200" spc="-55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sz="2200" spc="-7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взаимодействия </a:t>
            </a:r>
            <a:r>
              <a:rPr sz="2200" spc="-4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педагогического </a:t>
            </a:r>
            <a:r>
              <a:rPr sz="2200" spc="-6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коллектива </a:t>
            </a:r>
            <a:r>
              <a:rPr sz="2200" spc="-11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с  </a:t>
            </a:r>
            <a:r>
              <a:rPr sz="2200" spc="-75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семьями</a:t>
            </a:r>
            <a:r>
              <a:rPr sz="2200" spc="-17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5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воспитанников;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  <a:p>
            <a:pPr marL="142240" indent="-130175" algn="just">
              <a:lnSpc>
                <a:spcPct val="100000"/>
              </a:lnSpc>
              <a:spcBef>
                <a:spcPts val="225"/>
              </a:spcBef>
              <a:buChar char="-"/>
              <a:tabLst>
                <a:tab pos="142875" algn="l"/>
              </a:tabLst>
            </a:pPr>
            <a:r>
              <a:rPr sz="2200" spc="-7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sz="2200" spc="-11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sz="2200" spc="-95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социальными </a:t>
            </a:r>
            <a:r>
              <a:rPr sz="2200" spc="-7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институтами</a:t>
            </a:r>
            <a:r>
              <a:rPr sz="2200" spc="-34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8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детства;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  <a:p>
            <a:pPr marL="141605" indent="-129539" algn="just">
              <a:lnSpc>
                <a:spcPct val="100000"/>
              </a:lnSpc>
              <a:spcBef>
                <a:spcPts val="260"/>
              </a:spcBef>
              <a:buChar char="-"/>
              <a:tabLst>
                <a:tab pos="142240" algn="l"/>
              </a:tabLst>
            </a:pPr>
            <a:r>
              <a:rPr sz="2200" spc="-85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вариативная </a:t>
            </a:r>
            <a:r>
              <a:rPr sz="2200" spc="-105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sz="2200" spc="-215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45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программы.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1641" y="6335443"/>
            <a:ext cx="13970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15" dirty="0">
                <a:solidFill>
                  <a:srgbClr val="073E87"/>
                </a:solidFill>
                <a:latin typeface="Arial"/>
                <a:cs typeface="Arial"/>
              </a:rPr>
              <a:t>1</a:t>
            </a:r>
            <a:r>
              <a:rPr sz="1000" spc="-10" dirty="0">
                <a:solidFill>
                  <a:srgbClr val="073E87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59635" y="363397"/>
            <a:ext cx="406272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rgbClr val="FFFFFF"/>
                </a:solidFill>
              </a:rPr>
              <a:t>Содержательный </a:t>
            </a:r>
            <a:r>
              <a:rPr spc="-20" dirty="0">
                <a:solidFill>
                  <a:srgbClr val="FFFFFF"/>
                </a:solidFill>
              </a:rPr>
              <a:t>раздел: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4760" y="1794027"/>
            <a:ext cx="7529195" cy="37566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8290" indent="-274955">
              <a:lnSpc>
                <a:spcPct val="100000"/>
              </a:lnSpc>
              <a:spcBef>
                <a:spcPts val="675"/>
              </a:spcBef>
              <a:buClr>
                <a:srgbClr val="31B6FD"/>
              </a:buClr>
              <a:buFont typeface="Symbol"/>
              <a:buChar char=""/>
              <a:tabLst>
                <a:tab pos="288925" algn="l"/>
              </a:tabLst>
            </a:pPr>
            <a:r>
              <a:rPr sz="2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Организационный </a:t>
            </a:r>
            <a:r>
              <a:rPr sz="2400" b="1" i="1" spc="-20" dirty="0">
                <a:solidFill>
                  <a:srgbClr val="073E87"/>
                </a:solidFill>
                <a:latin typeface="Times New Roman"/>
                <a:cs typeface="Times New Roman"/>
              </a:rPr>
              <a:t>раздел </a:t>
            </a:r>
            <a:r>
              <a:rPr sz="2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включает </a:t>
            </a:r>
            <a:r>
              <a:rPr sz="2400" b="1" i="1" dirty="0">
                <a:solidFill>
                  <a:srgbClr val="073E87"/>
                </a:solidFill>
                <a:latin typeface="Times New Roman"/>
                <a:cs typeface="Times New Roman"/>
              </a:rPr>
              <a:t>в</a:t>
            </a:r>
            <a:r>
              <a:rPr sz="2400" b="1" i="1" spc="40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2400" b="1" i="1" spc="-25" dirty="0">
                <a:solidFill>
                  <a:srgbClr val="073E87"/>
                </a:solidFill>
                <a:latin typeface="Times New Roman"/>
                <a:cs typeface="Times New Roman"/>
              </a:rPr>
              <a:t>себя:</a:t>
            </a:r>
            <a:endParaRPr sz="2400">
              <a:latin typeface="Times New Roman"/>
              <a:cs typeface="Times New Roman"/>
            </a:endParaRPr>
          </a:p>
          <a:p>
            <a:pPr marL="288290" indent="-274955">
              <a:lnSpc>
                <a:spcPct val="100000"/>
              </a:lnSpc>
              <a:spcBef>
                <a:spcPts val="575"/>
              </a:spcBef>
              <a:buClr>
                <a:srgbClr val="31B6FD"/>
              </a:buClr>
              <a:buFont typeface="Times New Roman"/>
              <a:buChar char="-"/>
              <a:tabLst>
                <a:tab pos="288290" algn="l"/>
                <a:tab pos="288925" algn="l"/>
              </a:tabLst>
            </a:pPr>
            <a:r>
              <a:rPr sz="2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материально-техническое</a:t>
            </a:r>
            <a:r>
              <a:rPr sz="2400" i="1" spc="-20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обеспечение;</a:t>
            </a:r>
            <a:endParaRPr sz="2400">
              <a:latin typeface="Times New Roman"/>
              <a:cs typeface="Times New Roman"/>
            </a:endParaRPr>
          </a:p>
          <a:p>
            <a:pPr marL="287655" marR="5080" indent="-274320">
              <a:lnSpc>
                <a:spcPct val="100000"/>
              </a:lnSpc>
              <a:spcBef>
                <a:spcPts val="575"/>
              </a:spcBef>
              <a:buClr>
                <a:srgbClr val="31B6FD"/>
              </a:buClr>
              <a:buFont typeface="Times New Roman"/>
              <a:buChar char="-"/>
              <a:tabLst>
                <a:tab pos="287655" algn="l"/>
                <a:tab pos="288290" algn="l"/>
                <a:tab pos="2748915" algn="l"/>
                <a:tab pos="5184775" algn="l"/>
                <a:tab pos="7363459" algn="l"/>
              </a:tabLst>
            </a:pPr>
            <a:r>
              <a:rPr sz="2400" i="1" spc="-35" dirty="0">
                <a:solidFill>
                  <a:srgbClr val="073E87"/>
                </a:solidFill>
                <a:latin typeface="Times New Roman"/>
                <a:cs typeface="Times New Roman"/>
              </a:rPr>
              <a:t>о</a:t>
            </a:r>
            <a:r>
              <a:rPr sz="2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б</a:t>
            </a:r>
            <a:r>
              <a:rPr sz="2400" i="1" spc="-30" dirty="0">
                <a:solidFill>
                  <a:srgbClr val="073E87"/>
                </a:solidFill>
                <a:latin typeface="Times New Roman"/>
                <a:cs typeface="Times New Roman"/>
              </a:rPr>
              <a:t>е</a:t>
            </a: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с</a:t>
            </a:r>
            <a:r>
              <a:rPr sz="2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п</a:t>
            </a:r>
            <a:r>
              <a:rPr sz="2400" i="1" spc="-30" dirty="0">
                <a:solidFill>
                  <a:srgbClr val="073E87"/>
                </a:solidFill>
                <a:latin typeface="Times New Roman"/>
                <a:cs typeface="Times New Roman"/>
              </a:rPr>
              <a:t>е</a:t>
            </a:r>
            <a:r>
              <a:rPr sz="2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ч</a:t>
            </a: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е</a:t>
            </a:r>
            <a:r>
              <a:rPr sz="2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нн</a:t>
            </a: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ос</a:t>
            </a:r>
            <a:r>
              <a:rPr sz="2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т</a:t>
            </a: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ь	</a:t>
            </a:r>
            <a:r>
              <a:rPr sz="2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м</a:t>
            </a:r>
            <a:r>
              <a:rPr sz="2400" i="1" spc="-35" dirty="0">
                <a:solidFill>
                  <a:srgbClr val="073E87"/>
                </a:solidFill>
                <a:latin typeface="Times New Roman"/>
                <a:cs typeface="Times New Roman"/>
              </a:rPr>
              <a:t>е</a:t>
            </a:r>
            <a:r>
              <a:rPr sz="2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т</a:t>
            </a:r>
            <a:r>
              <a:rPr sz="2400" i="1" spc="-35" dirty="0">
                <a:solidFill>
                  <a:srgbClr val="073E87"/>
                </a:solidFill>
                <a:latin typeface="Times New Roman"/>
                <a:cs typeface="Times New Roman"/>
              </a:rPr>
              <a:t>о</a:t>
            </a:r>
            <a:r>
              <a:rPr sz="2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д</a:t>
            </a: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ич</a:t>
            </a:r>
            <a:r>
              <a:rPr sz="2400" i="1" spc="-30" dirty="0">
                <a:solidFill>
                  <a:srgbClr val="073E87"/>
                </a:solidFill>
                <a:latin typeface="Times New Roman"/>
                <a:cs typeface="Times New Roman"/>
              </a:rPr>
              <a:t>е</a:t>
            </a: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с</a:t>
            </a:r>
            <a:r>
              <a:rPr sz="2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к</a:t>
            </a:r>
            <a:r>
              <a:rPr sz="2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и</a:t>
            </a:r>
            <a:r>
              <a:rPr sz="2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м</a:t>
            </a: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и	</a:t>
            </a:r>
            <a:r>
              <a:rPr sz="2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м</a:t>
            </a: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а</a:t>
            </a:r>
            <a:r>
              <a:rPr sz="2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т</a:t>
            </a: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ериа</a:t>
            </a:r>
            <a:r>
              <a:rPr sz="2400" i="1" spc="25" dirty="0">
                <a:solidFill>
                  <a:srgbClr val="073E87"/>
                </a:solidFill>
                <a:latin typeface="Times New Roman"/>
                <a:cs typeface="Times New Roman"/>
              </a:rPr>
              <a:t>л</a:t>
            </a: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а</a:t>
            </a:r>
            <a:r>
              <a:rPr sz="2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м</a:t>
            </a: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и	и  </a:t>
            </a:r>
            <a:r>
              <a:rPr sz="2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средствами обучения </a:t>
            </a: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и</a:t>
            </a:r>
            <a:r>
              <a:rPr sz="2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 воспитания;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31B6FD"/>
              </a:buClr>
              <a:buFont typeface="Times New Roman"/>
              <a:buChar char="-"/>
              <a:tabLst>
                <a:tab pos="287020" algn="l"/>
                <a:tab pos="287655" algn="l"/>
              </a:tabLst>
            </a:pPr>
            <a:r>
              <a:rPr sz="2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организация </a:t>
            </a:r>
            <a:r>
              <a:rPr sz="2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режима </a:t>
            </a:r>
            <a:r>
              <a:rPr sz="2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пребывания </a:t>
            </a:r>
            <a:r>
              <a:rPr sz="2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детей </a:t>
            </a: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в</a:t>
            </a:r>
            <a:r>
              <a:rPr sz="2400" i="1" spc="1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ДОО;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580"/>
              </a:spcBef>
              <a:buClr>
                <a:srgbClr val="31B6FD"/>
              </a:buClr>
              <a:buFont typeface="Times New Roman"/>
              <a:buChar char="-"/>
              <a:tabLst>
                <a:tab pos="287020" algn="l"/>
                <a:tab pos="287655" algn="l"/>
                <a:tab pos="2251710" algn="l"/>
                <a:tab pos="4469765" algn="l"/>
                <a:tab pos="5993765" algn="l"/>
              </a:tabLst>
            </a:pP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о</a:t>
            </a:r>
            <a:r>
              <a:rPr sz="2400" i="1" spc="-60" dirty="0">
                <a:solidFill>
                  <a:srgbClr val="073E87"/>
                </a:solidFill>
                <a:latin typeface="Times New Roman"/>
                <a:cs typeface="Times New Roman"/>
              </a:rPr>
              <a:t>с</a:t>
            </a:r>
            <a:r>
              <a:rPr sz="2400" i="1" spc="-35" dirty="0">
                <a:solidFill>
                  <a:srgbClr val="073E87"/>
                </a:solidFill>
                <a:latin typeface="Times New Roman"/>
                <a:cs typeface="Times New Roman"/>
              </a:rPr>
              <a:t>о</a:t>
            </a:r>
            <a:r>
              <a:rPr sz="2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бенност</a:t>
            </a: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и	</a:t>
            </a:r>
            <a:r>
              <a:rPr sz="2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тра</a:t>
            </a: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дицио</a:t>
            </a:r>
            <a:r>
              <a:rPr sz="2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нны</a:t>
            </a: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х	</a:t>
            </a:r>
            <a:r>
              <a:rPr sz="2400" i="1" spc="-60" dirty="0">
                <a:solidFill>
                  <a:srgbClr val="073E87"/>
                </a:solidFill>
                <a:latin typeface="Times New Roman"/>
                <a:cs typeface="Times New Roman"/>
              </a:rPr>
              <a:t>с</a:t>
            </a:r>
            <a:r>
              <a:rPr sz="2400" i="1" spc="-35" dirty="0">
                <a:solidFill>
                  <a:srgbClr val="073E87"/>
                </a:solidFill>
                <a:latin typeface="Times New Roman"/>
                <a:cs typeface="Times New Roman"/>
              </a:rPr>
              <a:t>о</a:t>
            </a:r>
            <a:r>
              <a:rPr sz="2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бытий</a:t>
            </a: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,	пра</a:t>
            </a:r>
            <a:r>
              <a:rPr sz="2400" i="1" spc="-35" dirty="0">
                <a:solidFill>
                  <a:srgbClr val="073E87"/>
                </a:solidFill>
                <a:latin typeface="Times New Roman"/>
                <a:cs typeface="Times New Roman"/>
              </a:rPr>
              <a:t>з</a:t>
            </a:r>
            <a:r>
              <a:rPr sz="2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дн</a:t>
            </a: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и</a:t>
            </a:r>
            <a:r>
              <a:rPr sz="2400" i="1" spc="-95" dirty="0">
                <a:solidFill>
                  <a:srgbClr val="073E87"/>
                </a:solidFill>
                <a:latin typeface="Times New Roman"/>
                <a:cs typeface="Times New Roman"/>
              </a:rPr>
              <a:t>к</a:t>
            </a: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ов,  </a:t>
            </a:r>
            <a:r>
              <a:rPr sz="2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мероприятий;</a:t>
            </a:r>
            <a:endParaRPr sz="2400">
              <a:latin typeface="Times New Roman"/>
              <a:cs typeface="Times New Roman"/>
            </a:endParaRPr>
          </a:p>
          <a:p>
            <a:pPr marL="286385" marR="6350" indent="-274320">
              <a:lnSpc>
                <a:spcPct val="100000"/>
              </a:lnSpc>
              <a:spcBef>
                <a:spcPts val="575"/>
              </a:spcBef>
              <a:buClr>
                <a:srgbClr val="31B6FD"/>
              </a:buClr>
              <a:buFont typeface="Times New Roman"/>
              <a:buChar char="-"/>
              <a:tabLst>
                <a:tab pos="286385" algn="l"/>
                <a:tab pos="287020" algn="l"/>
                <a:tab pos="2009139" algn="l"/>
                <a:tab pos="3248660" algn="l"/>
                <a:tab pos="4048760" algn="l"/>
              </a:tabLst>
            </a:pP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у</a:t>
            </a:r>
            <a:r>
              <a:rPr sz="2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ч</a:t>
            </a:r>
            <a:r>
              <a:rPr sz="2400" i="1" spc="-30" dirty="0">
                <a:solidFill>
                  <a:srgbClr val="073E87"/>
                </a:solidFill>
                <a:latin typeface="Times New Roman"/>
                <a:cs typeface="Times New Roman"/>
              </a:rPr>
              <a:t>е</a:t>
            </a:r>
            <a:r>
              <a:rPr sz="2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бны</a:t>
            </a: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й	п</a:t>
            </a:r>
            <a:r>
              <a:rPr sz="2400" i="1" spc="25" dirty="0">
                <a:solidFill>
                  <a:srgbClr val="073E87"/>
                </a:solidFill>
                <a:latin typeface="Times New Roman"/>
                <a:cs typeface="Times New Roman"/>
              </a:rPr>
              <a:t>л</a:t>
            </a: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ан	и	</a:t>
            </a:r>
            <a:r>
              <a:rPr sz="2400" i="1" spc="-90" dirty="0">
                <a:solidFill>
                  <a:srgbClr val="073E87"/>
                </a:solidFill>
                <a:latin typeface="Times New Roman"/>
                <a:cs typeface="Times New Roman"/>
              </a:rPr>
              <a:t>к</a:t>
            </a:r>
            <a:r>
              <a:rPr sz="2400" i="1" spc="-95" dirty="0">
                <a:solidFill>
                  <a:srgbClr val="073E87"/>
                </a:solidFill>
                <a:latin typeface="Times New Roman"/>
                <a:cs typeface="Times New Roman"/>
              </a:rPr>
              <a:t>о</a:t>
            </a:r>
            <a:r>
              <a:rPr sz="2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м</a:t>
            </a: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п</a:t>
            </a:r>
            <a:r>
              <a:rPr sz="2400" i="1" spc="55" dirty="0">
                <a:solidFill>
                  <a:srgbClr val="073E87"/>
                </a:solidFill>
                <a:latin typeface="Times New Roman"/>
                <a:cs typeface="Times New Roman"/>
              </a:rPr>
              <a:t>л</a:t>
            </a: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е</a:t>
            </a:r>
            <a:r>
              <a:rPr sz="2400" i="1" spc="-95" dirty="0">
                <a:solidFill>
                  <a:srgbClr val="073E87"/>
                </a:solidFill>
                <a:latin typeface="Times New Roman"/>
                <a:cs typeface="Times New Roman"/>
              </a:rPr>
              <a:t>к</a:t>
            </a: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с</a:t>
            </a:r>
            <a:r>
              <a:rPr sz="2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н</a:t>
            </a:r>
            <a:r>
              <a:rPr sz="2400" i="1" spc="5" dirty="0">
                <a:solidFill>
                  <a:srgbClr val="073E87"/>
                </a:solidFill>
                <a:latin typeface="Times New Roman"/>
                <a:cs typeface="Times New Roman"/>
              </a:rPr>
              <a:t>о</a:t>
            </a: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-т</a:t>
            </a:r>
            <a:r>
              <a:rPr sz="2400" i="1" spc="-60" dirty="0">
                <a:solidFill>
                  <a:srgbClr val="073E87"/>
                </a:solidFill>
                <a:latin typeface="Times New Roman"/>
                <a:cs typeface="Times New Roman"/>
              </a:rPr>
              <a:t>е</a:t>
            </a:r>
            <a:r>
              <a:rPr sz="2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м</a:t>
            </a: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а</a:t>
            </a:r>
            <a:r>
              <a:rPr sz="2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тич</a:t>
            </a:r>
            <a:r>
              <a:rPr sz="2400" i="1" spc="-30" dirty="0">
                <a:solidFill>
                  <a:srgbClr val="073E87"/>
                </a:solidFill>
                <a:latin typeface="Times New Roman"/>
                <a:cs typeface="Times New Roman"/>
              </a:rPr>
              <a:t>е</a:t>
            </a: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с</a:t>
            </a:r>
            <a:r>
              <a:rPr sz="2400" i="1" spc="-95" dirty="0">
                <a:solidFill>
                  <a:srgbClr val="073E87"/>
                </a:solidFill>
                <a:latin typeface="Times New Roman"/>
                <a:cs typeface="Times New Roman"/>
              </a:rPr>
              <a:t>к</a:t>
            </a:r>
            <a:r>
              <a:rPr sz="2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о</a:t>
            </a: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е  </a:t>
            </a:r>
            <a:r>
              <a:rPr sz="2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планирование </a:t>
            </a:r>
            <a:r>
              <a:rPr sz="2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2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 деятельности;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4455" y="5597931"/>
            <a:ext cx="5767070" cy="915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290" marR="5080" indent="-276225">
              <a:lnSpc>
                <a:spcPct val="100000"/>
              </a:lnSpc>
              <a:spcBef>
                <a:spcPts val="100"/>
              </a:spcBef>
              <a:tabLst>
                <a:tab pos="288290" algn="l"/>
                <a:tab pos="2192020" algn="l"/>
                <a:tab pos="4024629" algn="l"/>
              </a:tabLst>
            </a:pPr>
            <a:r>
              <a:rPr sz="2400" dirty="0">
                <a:solidFill>
                  <a:srgbClr val="31B6FD"/>
                </a:solidFill>
                <a:latin typeface="Times New Roman"/>
                <a:cs typeface="Times New Roman"/>
              </a:rPr>
              <a:t>-	</a:t>
            </a: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о</a:t>
            </a:r>
            <a:r>
              <a:rPr sz="2400" i="1" spc="-60" dirty="0">
                <a:solidFill>
                  <a:srgbClr val="073E87"/>
                </a:solidFill>
                <a:latin typeface="Times New Roman"/>
                <a:cs typeface="Times New Roman"/>
              </a:rPr>
              <a:t>с</a:t>
            </a:r>
            <a:r>
              <a:rPr sz="2400" i="1" spc="-35" dirty="0">
                <a:solidFill>
                  <a:srgbClr val="073E87"/>
                </a:solidFill>
                <a:latin typeface="Times New Roman"/>
                <a:cs typeface="Times New Roman"/>
              </a:rPr>
              <a:t>о</a:t>
            </a:r>
            <a:r>
              <a:rPr sz="2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бенност</a:t>
            </a: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и	орга</a:t>
            </a:r>
            <a:r>
              <a:rPr sz="2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н</a:t>
            </a: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изации	разв</a:t>
            </a:r>
            <a:r>
              <a:rPr sz="2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и</a:t>
            </a:r>
            <a:r>
              <a:rPr sz="2400" i="1" spc="-20" dirty="0">
                <a:solidFill>
                  <a:srgbClr val="073E87"/>
                </a:solidFill>
                <a:latin typeface="Times New Roman"/>
                <a:cs typeface="Times New Roman"/>
              </a:rPr>
              <a:t>в</a:t>
            </a:r>
            <a:r>
              <a:rPr sz="2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а</a:t>
            </a:r>
            <a:r>
              <a:rPr sz="2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ю</a:t>
            </a:r>
            <a:r>
              <a:rPr sz="2400" i="1" spc="50" dirty="0">
                <a:solidFill>
                  <a:srgbClr val="073E87"/>
                </a:solidFill>
                <a:latin typeface="Times New Roman"/>
                <a:cs typeface="Times New Roman"/>
              </a:rPr>
              <a:t>щ</a:t>
            </a:r>
            <a:r>
              <a:rPr sz="2400" i="1" dirty="0">
                <a:solidFill>
                  <a:srgbClr val="073E87"/>
                </a:solidFill>
                <a:latin typeface="Times New Roman"/>
                <a:cs typeface="Times New Roman"/>
              </a:rPr>
              <a:t>ей  </a:t>
            </a:r>
            <a:r>
              <a:rPr sz="2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пространственной</a:t>
            </a:r>
            <a:r>
              <a:rPr sz="2400" i="1" spc="-2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2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среды.</a:t>
            </a:r>
            <a:endParaRPr sz="2400">
              <a:latin typeface="Times New Roman"/>
              <a:cs typeface="Times New Roman"/>
            </a:endParaRPr>
          </a:p>
          <a:p>
            <a:pPr marR="1674495" algn="r">
              <a:lnSpc>
                <a:spcPct val="100000"/>
              </a:lnSpc>
              <a:spcBef>
                <a:spcPts val="50"/>
              </a:spcBef>
            </a:pPr>
            <a:r>
              <a:rPr sz="1000" spc="-215" dirty="0">
                <a:solidFill>
                  <a:srgbClr val="073E87"/>
                </a:solidFill>
                <a:latin typeface="Arial"/>
                <a:cs typeface="Arial"/>
              </a:rPr>
              <a:t>1</a:t>
            </a:r>
            <a:r>
              <a:rPr sz="1000" spc="-5" dirty="0">
                <a:solidFill>
                  <a:srgbClr val="073E87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10305" y="5597927"/>
            <a:ext cx="1564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предметно-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17485" y="726440"/>
            <a:ext cx="63087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FFFFFF"/>
                </a:solidFill>
              </a:rPr>
              <a:t>Содержание </a:t>
            </a:r>
            <a:r>
              <a:rPr spc="-5" dirty="0">
                <a:solidFill>
                  <a:srgbClr val="FFFFFF"/>
                </a:solidFill>
              </a:rPr>
              <a:t>организационного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spc="-15" dirty="0">
                <a:solidFill>
                  <a:srgbClr val="FFFFFF"/>
                </a:solidFill>
              </a:rPr>
              <a:t>раздела: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8947" y="513080"/>
            <a:ext cx="744474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161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000099"/>
                </a:solidFill>
              </a:rPr>
              <a:t>Образовательные </a:t>
            </a:r>
            <a:r>
              <a:rPr spc="-10" dirty="0">
                <a:solidFill>
                  <a:srgbClr val="000099"/>
                </a:solidFill>
              </a:rPr>
              <a:t>области, обеспечивающие  </a:t>
            </a:r>
            <a:r>
              <a:rPr i="1" spc="-10" dirty="0">
                <a:solidFill>
                  <a:srgbClr val="000099"/>
                </a:solidFill>
              </a:rPr>
              <a:t>разностороннее </a:t>
            </a:r>
            <a:r>
              <a:rPr i="1" dirty="0">
                <a:solidFill>
                  <a:srgbClr val="000099"/>
                </a:solidFill>
              </a:rPr>
              <a:t>развитие </a:t>
            </a:r>
            <a:r>
              <a:rPr i="1" spc="-20" dirty="0">
                <a:solidFill>
                  <a:srgbClr val="000099"/>
                </a:solidFill>
              </a:rPr>
              <a:t>детей </a:t>
            </a:r>
            <a:r>
              <a:rPr i="1" dirty="0">
                <a:solidFill>
                  <a:srgbClr val="000099"/>
                </a:solidFill>
              </a:rPr>
              <a:t>по </a:t>
            </a:r>
            <a:r>
              <a:rPr i="1" spc="-15" dirty="0">
                <a:solidFill>
                  <a:srgbClr val="000099"/>
                </a:solidFill>
              </a:rPr>
              <a:t>ФГОС</a:t>
            </a:r>
            <a:r>
              <a:rPr i="1" spc="-55" dirty="0">
                <a:solidFill>
                  <a:srgbClr val="000099"/>
                </a:solidFill>
              </a:rPr>
              <a:t> </a:t>
            </a:r>
            <a:r>
              <a:rPr i="1" spc="-5" dirty="0">
                <a:solidFill>
                  <a:srgbClr val="000099"/>
                </a:solidFill>
              </a:rPr>
              <a:t>ДО:</a:t>
            </a:r>
          </a:p>
        </p:txBody>
      </p:sp>
      <p:sp>
        <p:nvSpPr>
          <p:cNvPr id="3" name="object 3"/>
          <p:cNvSpPr/>
          <p:nvPr/>
        </p:nvSpPr>
        <p:spPr>
          <a:xfrm>
            <a:off x="2843212" y="1844675"/>
            <a:ext cx="3384550" cy="719455"/>
          </a:xfrm>
          <a:custGeom>
            <a:avLst/>
            <a:gdLst/>
            <a:ahLst/>
            <a:cxnLst/>
            <a:rect l="l" t="t" r="r" b="b"/>
            <a:pathLst>
              <a:path w="3384550" h="719455">
                <a:moveTo>
                  <a:pt x="3384550" y="0"/>
                </a:moveTo>
                <a:lnTo>
                  <a:pt x="0" y="0"/>
                </a:lnTo>
                <a:lnTo>
                  <a:pt x="0" y="719137"/>
                </a:lnTo>
                <a:lnTo>
                  <a:pt x="3384550" y="719137"/>
                </a:lnTo>
                <a:lnTo>
                  <a:pt x="338455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43212" y="1844675"/>
            <a:ext cx="3384550" cy="7194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56845" rIns="0" bIns="0" rtlCol="0">
            <a:spAutoFit/>
          </a:bodyPr>
          <a:lstStyle/>
          <a:p>
            <a:pPr marL="238125">
              <a:lnSpc>
                <a:spcPct val="100000"/>
              </a:lnSpc>
              <a:spcBef>
                <a:spcPts val="1235"/>
              </a:spcBef>
            </a:pPr>
            <a:r>
              <a:rPr sz="2400" b="1" spc="-170" dirty="0">
                <a:latin typeface="Arial"/>
                <a:cs typeface="Arial"/>
              </a:rPr>
              <a:t>Физическое</a:t>
            </a:r>
            <a:r>
              <a:rPr sz="2400" b="1" spc="-150" dirty="0">
                <a:latin typeface="Arial"/>
                <a:cs typeface="Arial"/>
              </a:rPr>
              <a:t> </a:t>
            </a:r>
            <a:r>
              <a:rPr sz="2400" b="1" spc="-155" dirty="0">
                <a:latin typeface="Arial"/>
                <a:cs typeface="Arial"/>
              </a:rPr>
              <a:t>развитие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00625" y="4786325"/>
            <a:ext cx="2715260" cy="122428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255904" marR="248920" algn="ctr">
              <a:lnSpc>
                <a:spcPct val="100000"/>
              </a:lnSpc>
              <a:spcBef>
                <a:spcPts val="340"/>
              </a:spcBef>
            </a:pPr>
            <a:r>
              <a:rPr sz="2400" b="1" spc="-200" dirty="0">
                <a:latin typeface="Arial"/>
                <a:cs typeface="Arial"/>
              </a:rPr>
              <a:t>Х</a:t>
            </a:r>
            <a:r>
              <a:rPr sz="2400" b="1" spc="-165" dirty="0">
                <a:latin typeface="Arial"/>
                <a:cs typeface="Arial"/>
              </a:rPr>
              <a:t>у</a:t>
            </a:r>
            <a:r>
              <a:rPr sz="2400" b="1" spc="-170" dirty="0">
                <a:latin typeface="Arial"/>
                <a:cs typeface="Arial"/>
              </a:rPr>
              <a:t>до</a:t>
            </a:r>
            <a:r>
              <a:rPr sz="2400" b="1" spc="-55" dirty="0">
                <a:latin typeface="Arial"/>
                <a:cs typeface="Arial"/>
              </a:rPr>
              <a:t>ж</a:t>
            </a:r>
            <a:r>
              <a:rPr sz="2400" b="1" spc="-40" dirty="0">
                <a:latin typeface="Arial"/>
                <a:cs typeface="Arial"/>
              </a:rPr>
              <a:t>е</a:t>
            </a:r>
            <a:r>
              <a:rPr sz="2400" b="1" spc="-275" dirty="0">
                <a:latin typeface="Arial"/>
                <a:cs typeface="Arial"/>
              </a:rPr>
              <a:t>с</a:t>
            </a:r>
            <a:r>
              <a:rPr sz="2400" b="1" spc="-70" dirty="0">
                <a:latin typeface="Arial"/>
                <a:cs typeface="Arial"/>
              </a:rPr>
              <a:t>т</a:t>
            </a:r>
            <a:r>
              <a:rPr sz="2400" b="1" spc="-254" dirty="0">
                <a:latin typeface="Arial"/>
                <a:cs typeface="Arial"/>
              </a:rPr>
              <a:t>в</a:t>
            </a:r>
            <a:r>
              <a:rPr sz="2400" b="1" spc="-114" dirty="0">
                <a:latin typeface="Arial"/>
                <a:cs typeface="Arial"/>
              </a:rPr>
              <a:t>е</a:t>
            </a:r>
            <a:r>
              <a:rPr sz="2400" b="1" spc="-160" dirty="0">
                <a:latin typeface="Arial"/>
                <a:cs typeface="Arial"/>
              </a:rPr>
              <a:t>нн</a:t>
            </a:r>
            <a:r>
              <a:rPr sz="2400" b="1" spc="-155" dirty="0">
                <a:latin typeface="Arial"/>
                <a:cs typeface="Arial"/>
              </a:rPr>
              <a:t>о</a:t>
            </a:r>
            <a:r>
              <a:rPr sz="2400" b="1" spc="-175" dirty="0">
                <a:latin typeface="Arial"/>
                <a:cs typeface="Arial"/>
              </a:rPr>
              <a:t>-  </a:t>
            </a:r>
            <a:r>
              <a:rPr sz="2400" b="1" spc="-150" dirty="0">
                <a:latin typeface="Arial"/>
                <a:cs typeface="Arial"/>
              </a:rPr>
              <a:t>эстетическое  </a:t>
            </a:r>
            <a:r>
              <a:rPr sz="2400" b="1" spc="-155" dirty="0">
                <a:latin typeface="Arial"/>
                <a:cs typeface="Arial"/>
              </a:rPr>
              <a:t>развитие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3500" y="3071812"/>
            <a:ext cx="3446779" cy="12147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</a:ln>
        </p:spPr>
        <p:txBody>
          <a:bodyPr vert="horz" wrap="square" lIns="0" tIns="221615" rIns="0" bIns="0" rtlCol="0">
            <a:spAutoFit/>
          </a:bodyPr>
          <a:lstStyle/>
          <a:p>
            <a:pPr marL="1104265" marR="624840" indent="-491490">
              <a:lnSpc>
                <a:spcPct val="100000"/>
              </a:lnSpc>
              <a:spcBef>
                <a:spcPts val="1745"/>
              </a:spcBef>
            </a:pPr>
            <a:r>
              <a:rPr sz="2400" b="1" spc="-180" dirty="0">
                <a:latin typeface="Arial"/>
                <a:cs typeface="Arial"/>
              </a:rPr>
              <a:t>По</a:t>
            </a:r>
            <a:r>
              <a:rPr sz="2400" b="1" spc="-135" dirty="0">
                <a:latin typeface="Arial"/>
                <a:cs typeface="Arial"/>
              </a:rPr>
              <a:t>з</a:t>
            </a:r>
            <a:r>
              <a:rPr sz="2400" b="1" spc="-195" dirty="0">
                <a:latin typeface="Arial"/>
                <a:cs typeface="Arial"/>
              </a:rPr>
              <a:t>на</a:t>
            </a:r>
            <a:r>
              <a:rPr sz="2400" b="1" spc="-200" dirty="0">
                <a:latin typeface="Arial"/>
                <a:cs typeface="Arial"/>
              </a:rPr>
              <a:t>в</a:t>
            </a:r>
            <a:r>
              <a:rPr sz="2400" b="1" spc="-125" dirty="0">
                <a:latin typeface="Arial"/>
                <a:cs typeface="Arial"/>
              </a:rPr>
              <a:t>а</a:t>
            </a:r>
            <a:r>
              <a:rPr sz="2400" b="1" spc="-105" dirty="0">
                <a:latin typeface="Arial"/>
                <a:cs typeface="Arial"/>
              </a:rPr>
              <a:t>т</a:t>
            </a:r>
            <a:r>
              <a:rPr sz="2400" b="1" spc="-114" dirty="0">
                <a:latin typeface="Arial"/>
                <a:cs typeface="Arial"/>
              </a:rPr>
              <a:t>е</a:t>
            </a:r>
            <a:r>
              <a:rPr sz="2400" b="1" spc="-305" dirty="0">
                <a:latin typeface="Arial"/>
                <a:cs typeface="Arial"/>
              </a:rPr>
              <a:t>л</a:t>
            </a:r>
            <a:r>
              <a:rPr sz="2400" b="1" spc="-330" dirty="0">
                <a:latin typeface="Arial"/>
                <a:cs typeface="Arial"/>
              </a:rPr>
              <a:t>ь</a:t>
            </a:r>
            <a:r>
              <a:rPr sz="2400" b="1" spc="-150" dirty="0">
                <a:latin typeface="Arial"/>
                <a:cs typeface="Arial"/>
              </a:rPr>
              <a:t>но</a:t>
            </a:r>
            <a:r>
              <a:rPr sz="2400" b="1" spc="-75" dirty="0">
                <a:latin typeface="Arial"/>
                <a:cs typeface="Arial"/>
              </a:rPr>
              <a:t>е  </a:t>
            </a:r>
            <a:r>
              <a:rPr sz="2400" b="1" spc="-155" dirty="0">
                <a:latin typeface="Arial"/>
                <a:cs typeface="Arial"/>
              </a:rPr>
              <a:t>развитие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7362" y="4714887"/>
            <a:ext cx="2592705" cy="12865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</a:ln>
        </p:spPr>
        <p:txBody>
          <a:bodyPr vert="horz" wrap="square" lIns="0" tIns="257175" rIns="0" bIns="0" rtlCol="0">
            <a:spAutoFit/>
          </a:bodyPr>
          <a:lstStyle/>
          <a:p>
            <a:pPr marL="677545" marR="669925" indent="29845">
              <a:lnSpc>
                <a:spcPct val="100000"/>
              </a:lnSpc>
              <a:spcBef>
                <a:spcPts val="2025"/>
              </a:spcBef>
            </a:pPr>
            <a:r>
              <a:rPr sz="2400" b="1" spc="-175" dirty="0">
                <a:latin typeface="Arial"/>
                <a:cs typeface="Arial"/>
              </a:rPr>
              <a:t>Речевое  </a:t>
            </a:r>
            <a:r>
              <a:rPr sz="2400" b="1" spc="-150" dirty="0">
                <a:latin typeface="Arial"/>
                <a:cs typeface="Arial"/>
              </a:rPr>
              <a:t>р</a:t>
            </a:r>
            <a:r>
              <a:rPr sz="2400" b="1" spc="-140" dirty="0">
                <a:latin typeface="Arial"/>
                <a:cs typeface="Arial"/>
              </a:rPr>
              <a:t>а</a:t>
            </a:r>
            <a:r>
              <a:rPr sz="2400" b="1" spc="-195" dirty="0">
                <a:latin typeface="Arial"/>
                <a:cs typeface="Arial"/>
              </a:rPr>
              <a:t>зв</a:t>
            </a:r>
            <a:r>
              <a:rPr sz="2400" b="1" spc="-185" dirty="0">
                <a:latin typeface="Arial"/>
                <a:cs typeface="Arial"/>
              </a:rPr>
              <a:t>и</a:t>
            </a:r>
            <a:r>
              <a:rPr sz="2400" b="1" spc="-110" dirty="0">
                <a:latin typeface="Arial"/>
                <a:cs typeface="Arial"/>
              </a:rPr>
              <a:t>т</a:t>
            </a:r>
            <a:r>
              <a:rPr sz="2400" b="1" spc="-145" dirty="0">
                <a:latin typeface="Arial"/>
                <a:cs typeface="Arial"/>
              </a:rPr>
              <a:t>и</a:t>
            </a:r>
            <a:r>
              <a:rPr sz="2400" b="1" spc="-110" dirty="0">
                <a:latin typeface="Arial"/>
                <a:cs typeface="Arial"/>
              </a:rPr>
              <a:t>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5724" y="3071812"/>
            <a:ext cx="3357879" cy="122110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09575" marR="471170" indent="69215" algn="ctr">
              <a:lnSpc>
                <a:spcPct val="100000"/>
              </a:lnSpc>
              <a:spcBef>
                <a:spcPts val="330"/>
              </a:spcBef>
            </a:pPr>
            <a:r>
              <a:rPr sz="2400" b="1" spc="-220" dirty="0">
                <a:latin typeface="Arial"/>
                <a:cs typeface="Arial"/>
              </a:rPr>
              <a:t>Социально-  </a:t>
            </a:r>
            <a:r>
              <a:rPr sz="2400" b="1" spc="-60" dirty="0">
                <a:latin typeface="Arial"/>
                <a:cs typeface="Arial"/>
              </a:rPr>
              <a:t>ко</a:t>
            </a:r>
            <a:r>
              <a:rPr sz="2400" b="1" spc="-160" dirty="0">
                <a:latin typeface="Arial"/>
                <a:cs typeface="Arial"/>
              </a:rPr>
              <a:t>мм</a:t>
            </a:r>
            <a:r>
              <a:rPr sz="2400" b="1" spc="-165" dirty="0">
                <a:latin typeface="Arial"/>
                <a:cs typeface="Arial"/>
              </a:rPr>
              <a:t>у</a:t>
            </a:r>
            <a:r>
              <a:rPr sz="2400" b="1" spc="-120" dirty="0">
                <a:latin typeface="Arial"/>
                <a:cs typeface="Arial"/>
              </a:rPr>
              <a:t>ника</a:t>
            </a:r>
            <a:r>
              <a:rPr sz="2400" b="1" spc="-100" dirty="0">
                <a:latin typeface="Arial"/>
                <a:cs typeface="Arial"/>
              </a:rPr>
              <a:t>т</a:t>
            </a:r>
            <a:r>
              <a:rPr sz="2400" b="1" spc="-225" dirty="0">
                <a:latin typeface="Arial"/>
                <a:cs typeface="Arial"/>
              </a:rPr>
              <a:t>и</a:t>
            </a:r>
            <a:r>
              <a:rPr sz="2400" b="1" spc="-220" dirty="0">
                <a:latin typeface="Arial"/>
                <a:cs typeface="Arial"/>
              </a:rPr>
              <a:t>в</a:t>
            </a:r>
            <a:r>
              <a:rPr sz="2400" b="1" spc="-150" dirty="0">
                <a:latin typeface="Arial"/>
                <a:cs typeface="Arial"/>
              </a:rPr>
              <a:t>но</a:t>
            </a:r>
            <a:r>
              <a:rPr sz="2400" b="1" spc="-75" dirty="0">
                <a:latin typeface="Arial"/>
                <a:cs typeface="Arial"/>
              </a:rPr>
              <a:t>е  </a:t>
            </a:r>
            <a:r>
              <a:rPr sz="2400" b="1" spc="-155" dirty="0">
                <a:latin typeface="Arial"/>
                <a:cs typeface="Arial"/>
              </a:rPr>
              <a:t>развитие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64512" y="2204250"/>
            <a:ext cx="4902835" cy="868044"/>
            <a:chOff x="1964512" y="2204250"/>
            <a:chExt cx="4902835" cy="868044"/>
          </a:xfrm>
        </p:grpSpPr>
        <p:sp>
          <p:nvSpPr>
            <p:cNvPr id="10" name="object 10"/>
            <p:cNvSpPr/>
            <p:nvPr/>
          </p:nvSpPr>
          <p:spPr>
            <a:xfrm>
              <a:off x="2009698" y="2248852"/>
              <a:ext cx="788670" cy="778510"/>
            </a:xfrm>
            <a:custGeom>
              <a:avLst/>
              <a:gdLst/>
              <a:ahLst/>
              <a:cxnLst/>
              <a:rect l="l" t="t" r="r" b="b"/>
              <a:pathLst>
                <a:path w="788669" h="778510">
                  <a:moveTo>
                    <a:pt x="788327" y="0"/>
                  </a:moveTo>
                  <a:lnTo>
                    <a:pt x="0" y="77833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64512" y="2204249"/>
              <a:ext cx="878840" cy="868044"/>
            </a:xfrm>
            <a:custGeom>
              <a:avLst/>
              <a:gdLst/>
              <a:ahLst/>
              <a:cxnLst/>
              <a:rect l="l" t="t" r="r" b="b"/>
              <a:pathLst>
                <a:path w="878839" h="868044">
                  <a:moveTo>
                    <a:pt x="80987" y="841133"/>
                  </a:moveTo>
                  <a:lnTo>
                    <a:pt x="27444" y="786917"/>
                  </a:lnTo>
                  <a:lnTo>
                    <a:pt x="0" y="867562"/>
                  </a:lnTo>
                  <a:lnTo>
                    <a:pt x="80987" y="841133"/>
                  </a:lnTo>
                  <a:close/>
                </a:path>
                <a:path w="878839" h="868044">
                  <a:moveTo>
                    <a:pt x="878700" y="0"/>
                  </a:moveTo>
                  <a:lnTo>
                    <a:pt x="797712" y="26416"/>
                  </a:lnTo>
                  <a:lnTo>
                    <a:pt x="851242" y="80645"/>
                  </a:lnTo>
                  <a:lnTo>
                    <a:pt x="878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50397" y="2493149"/>
              <a:ext cx="85089" cy="706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65417" y="2255367"/>
              <a:ext cx="563880" cy="765810"/>
            </a:xfrm>
            <a:custGeom>
              <a:avLst/>
              <a:gdLst/>
              <a:ahLst/>
              <a:cxnLst/>
              <a:rect l="l" t="t" r="r" b="b"/>
              <a:pathLst>
                <a:path w="563879" h="765810">
                  <a:moveTo>
                    <a:pt x="0" y="0"/>
                  </a:moveTo>
                  <a:lnTo>
                    <a:pt x="563664" y="76530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27762" y="2204249"/>
              <a:ext cx="639445" cy="868044"/>
            </a:xfrm>
            <a:custGeom>
              <a:avLst/>
              <a:gdLst/>
              <a:ahLst/>
              <a:cxnLst/>
              <a:rect l="l" t="t" r="r" b="b"/>
              <a:pathLst>
                <a:path w="639445" h="868044">
                  <a:moveTo>
                    <a:pt x="75869" y="38760"/>
                  </a:moveTo>
                  <a:lnTo>
                    <a:pt x="0" y="0"/>
                  </a:lnTo>
                  <a:lnTo>
                    <a:pt x="14516" y="83947"/>
                  </a:lnTo>
                  <a:lnTo>
                    <a:pt x="75869" y="38760"/>
                  </a:lnTo>
                  <a:close/>
                </a:path>
                <a:path w="639445" h="868044">
                  <a:moveTo>
                    <a:pt x="638975" y="867562"/>
                  </a:moveTo>
                  <a:lnTo>
                    <a:pt x="624471" y="783615"/>
                  </a:lnTo>
                  <a:lnTo>
                    <a:pt x="563118" y="828802"/>
                  </a:lnTo>
                  <a:lnTo>
                    <a:pt x="638975" y="8675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071662" y="4286250"/>
            <a:ext cx="357505" cy="429259"/>
            <a:chOff x="2071662" y="4286250"/>
            <a:chExt cx="357505" cy="429259"/>
          </a:xfrm>
        </p:grpSpPr>
        <p:sp>
          <p:nvSpPr>
            <p:cNvPr id="16" name="object 16"/>
            <p:cNvSpPr/>
            <p:nvPr/>
          </p:nvSpPr>
          <p:spPr>
            <a:xfrm>
              <a:off x="2112327" y="4335043"/>
              <a:ext cx="276225" cy="331470"/>
            </a:xfrm>
            <a:custGeom>
              <a:avLst/>
              <a:gdLst/>
              <a:ahLst/>
              <a:cxnLst/>
              <a:rect l="l" t="t" r="r" b="b"/>
              <a:pathLst>
                <a:path w="276225" h="331470">
                  <a:moveTo>
                    <a:pt x="0" y="0"/>
                  </a:moveTo>
                  <a:lnTo>
                    <a:pt x="275882" y="33106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71662" y="4286249"/>
              <a:ext cx="357505" cy="429259"/>
            </a:xfrm>
            <a:custGeom>
              <a:avLst/>
              <a:gdLst/>
              <a:ahLst/>
              <a:cxnLst/>
              <a:rect l="l" t="t" r="r" b="b"/>
              <a:pathLst>
                <a:path w="357505" h="429260">
                  <a:moveTo>
                    <a:pt x="78054" y="34150"/>
                  </a:moveTo>
                  <a:lnTo>
                    <a:pt x="0" y="0"/>
                  </a:lnTo>
                  <a:lnTo>
                    <a:pt x="19519" y="82931"/>
                  </a:lnTo>
                  <a:lnTo>
                    <a:pt x="78054" y="34150"/>
                  </a:lnTo>
                  <a:close/>
                </a:path>
                <a:path w="357505" h="429260">
                  <a:moveTo>
                    <a:pt x="357200" y="428637"/>
                  </a:moveTo>
                  <a:lnTo>
                    <a:pt x="337693" y="345706"/>
                  </a:lnTo>
                  <a:lnTo>
                    <a:pt x="279146" y="394487"/>
                  </a:lnTo>
                  <a:lnTo>
                    <a:pt x="357200" y="4286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429125" y="5263641"/>
            <a:ext cx="571500" cy="157480"/>
            <a:chOff x="4429125" y="5263641"/>
            <a:chExt cx="571500" cy="157480"/>
          </a:xfrm>
        </p:grpSpPr>
        <p:sp>
          <p:nvSpPr>
            <p:cNvPr id="19" name="object 19"/>
            <p:cNvSpPr/>
            <p:nvPr/>
          </p:nvSpPr>
          <p:spPr>
            <a:xfrm>
              <a:off x="4491443" y="5298592"/>
              <a:ext cx="447040" cy="87630"/>
            </a:xfrm>
            <a:custGeom>
              <a:avLst/>
              <a:gdLst/>
              <a:ahLst/>
              <a:cxnLst/>
              <a:rect l="l" t="t" r="r" b="b"/>
              <a:pathLst>
                <a:path w="447039" h="87629">
                  <a:moveTo>
                    <a:pt x="0" y="0"/>
                  </a:moveTo>
                  <a:lnTo>
                    <a:pt x="446874" y="8751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29125" y="5263641"/>
              <a:ext cx="571500" cy="157480"/>
            </a:xfrm>
            <a:custGeom>
              <a:avLst/>
              <a:gdLst/>
              <a:ahLst/>
              <a:cxnLst/>
              <a:rect l="l" t="t" r="r" b="b"/>
              <a:pathLst>
                <a:path w="571500" h="157479">
                  <a:moveTo>
                    <a:pt x="82105" y="0"/>
                  </a:moveTo>
                  <a:lnTo>
                    <a:pt x="0" y="22745"/>
                  </a:lnTo>
                  <a:lnTo>
                    <a:pt x="67462" y="74777"/>
                  </a:lnTo>
                  <a:lnTo>
                    <a:pt x="82105" y="0"/>
                  </a:lnTo>
                  <a:close/>
                </a:path>
                <a:path w="571500" h="157479">
                  <a:moveTo>
                    <a:pt x="571500" y="134658"/>
                  </a:moveTo>
                  <a:lnTo>
                    <a:pt x="504050" y="82626"/>
                  </a:lnTo>
                  <a:lnTo>
                    <a:pt x="489407" y="157403"/>
                  </a:lnTo>
                  <a:lnTo>
                    <a:pt x="571500" y="1346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858012" y="4286250"/>
            <a:ext cx="571500" cy="500380"/>
            <a:chOff x="6858012" y="4286250"/>
            <a:chExt cx="571500" cy="500380"/>
          </a:xfrm>
        </p:grpSpPr>
        <p:sp>
          <p:nvSpPr>
            <p:cNvPr id="22" name="object 22"/>
            <p:cNvSpPr/>
            <p:nvPr/>
          </p:nvSpPr>
          <p:spPr>
            <a:xfrm>
              <a:off x="6905802" y="4328071"/>
              <a:ext cx="476250" cy="416559"/>
            </a:xfrm>
            <a:custGeom>
              <a:avLst/>
              <a:gdLst/>
              <a:ahLst/>
              <a:cxnLst/>
              <a:rect l="l" t="t" r="r" b="b"/>
              <a:pathLst>
                <a:path w="476250" h="416560">
                  <a:moveTo>
                    <a:pt x="0" y="416432"/>
                  </a:moveTo>
                  <a:lnTo>
                    <a:pt x="47593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58012" y="4286249"/>
              <a:ext cx="571500" cy="500380"/>
            </a:xfrm>
            <a:custGeom>
              <a:avLst/>
              <a:gdLst/>
              <a:ahLst/>
              <a:cxnLst/>
              <a:rect l="l" t="t" r="r" b="b"/>
              <a:pathLst>
                <a:path w="571500" h="500379">
                  <a:moveTo>
                    <a:pt x="82435" y="478561"/>
                  </a:moveTo>
                  <a:lnTo>
                    <a:pt x="32258" y="421220"/>
                  </a:lnTo>
                  <a:lnTo>
                    <a:pt x="0" y="500075"/>
                  </a:lnTo>
                  <a:lnTo>
                    <a:pt x="82435" y="478561"/>
                  </a:lnTo>
                  <a:close/>
                </a:path>
                <a:path w="571500" h="500379">
                  <a:moveTo>
                    <a:pt x="571500" y="0"/>
                  </a:moveTo>
                  <a:lnTo>
                    <a:pt x="489064" y="21501"/>
                  </a:lnTo>
                  <a:lnTo>
                    <a:pt x="539242" y="78854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1043851"/>
            <a:ext cx="8128634" cy="54025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385"/>
              </a:spcBef>
              <a:buClr>
                <a:srgbClr val="31B6FD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200" b="1" spc="-10" dirty="0">
                <a:solidFill>
                  <a:srgbClr val="073E87"/>
                </a:solidFill>
                <a:latin typeface="Times New Roman"/>
                <a:cs typeface="Times New Roman"/>
              </a:rPr>
              <a:t>Основная </a:t>
            </a:r>
            <a:r>
              <a:rPr sz="1200" b="1" spc="-5" dirty="0">
                <a:solidFill>
                  <a:srgbClr val="073E87"/>
                </a:solidFill>
                <a:latin typeface="Times New Roman"/>
                <a:cs typeface="Times New Roman"/>
              </a:rPr>
              <a:t>цель:</a:t>
            </a:r>
            <a:endParaRPr sz="1200">
              <a:latin typeface="Times New Roman"/>
              <a:cs typeface="Times New Roman"/>
            </a:endParaRPr>
          </a:p>
          <a:p>
            <a:pPr marL="287020" marR="5715" indent="-274320">
              <a:lnSpc>
                <a:spcPct val="100000"/>
              </a:lnSpc>
              <a:spcBef>
                <a:spcPts val="290"/>
              </a:spcBef>
              <a:buClr>
                <a:srgbClr val="31B6FD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воспитание </a:t>
            </a: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здорового,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жизнерадостного, </a:t>
            </a: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жизнестойкого,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физически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совершенного, гармонически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и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творчески  </a:t>
            </a: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развитого</a:t>
            </a:r>
            <a:r>
              <a:rPr sz="1200" spc="-1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ребёнка</a:t>
            </a:r>
            <a:endParaRPr sz="1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31B6FD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200" b="1" spc="-10" dirty="0">
                <a:solidFill>
                  <a:srgbClr val="073E87"/>
                </a:solidFill>
                <a:latin typeface="Times New Roman"/>
                <a:cs typeface="Times New Roman"/>
              </a:rPr>
              <a:t>Задачи физического</a:t>
            </a:r>
            <a:r>
              <a:rPr sz="1200" b="1" spc="1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073E87"/>
                </a:solidFill>
                <a:latin typeface="Times New Roman"/>
                <a:cs typeface="Times New Roman"/>
              </a:rPr>
              <a:t>развития:</a:t>
            </a:r>
            <a:endParaRPr sz="1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31B6FD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200" b="1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Оздоровительные:</a:t>
            </a:r>
            <a:endParaRPr sz="1200">
              <a:latin typeface="Times New Roman"/>
              <a:cs typeface="Times New Roman"/>
            </a:endParaRPr>
          </a:p>
          <a:p>
            <a:pPr marL="287020" marR="5080" indent="-7620">
              <a:lnSpc>
                <a:spcPct val="100000"/>
              </a:lnSpc>
              <a:spcBef>
                <a:spcPts val="290"/>
              </a:spcBef>
            </a:pP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формирование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правильной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осанки;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развитие </a:t>
            </a: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гармоничного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телосложения; развитие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мышц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лица, </a:t>
            </a: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туловища, </a:t>
            </a:r>
            <a:r>
              <a:rPr sz="1200" spc="-40" dirty="0">
                <a:solidFill>
                  <a:srgbClr val="073E87"/>
                </a:solidFill>
                <a:latin typeface="Times New Roman"/>
                <a:cs typeface="Times New Roman"/>
              </a:rPr>
              <a:t>ног,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рук,  </a:t>
            </a: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плечевого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пояса, кистей, пальцев, шеи, </a:t>
            </a:r>
            <a:r>
              <a:rPr sz="1200" spc="-15" dirty="0">
                <a:solidFill>
                  <a:srgbClr val="073E87"/>
                </a:solidFill>
                <a:latin typeface="Times New Roman"/>
                <a:cs typeface="Times New Roman"/>
              </a:rPr>
              <a:t>глаз,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внутренних</a:t>
            </a:r>
            <a:r>
              <a:rPr sz="1200" spc="10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органов</a:t>
            </a:r>
            <a:endParaRPr sz="1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31B6FD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200" b="1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Образовательные:</a:t>
            </a:r>
            <a:endParaRPr sz="1200">
              <a:latin typeface="Times New Roman"/>
              <a:cs typeface="Times New Roman"/>
            </a:endParaRPr>
          </a:p>
          <a:p>
            <a:pPr marL="287020" marR="5080" indent="-7620" algn="just">
              <a:lnSpc>
                <a:spcPct val="100000"/>
              </a:lnSpc>
              <a:spcBef>
                <a:spcPts val="290"/>
              </a:spcBef>
            </a:pP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формирование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двигательных умений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и </a:t>
            </a: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навыков;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развитие психофизических качеств (быстроты, силы, </a:t>
            </a: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гибкости, 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выносливости, </a:t>
            </a: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глазомера,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ловкости); развитие двигательных </a:t>
            </a:r>
            <a:r>
              <a:rPr sz="1200" spc="5" dirty="0">
                <a:solidFill>
                  <a:srgbClr val="073E87"/>
                </a:solidFill>
                <a:latin typeface="Times New Roman"/>
                <a:cs typeface="Times New Roman"/>
              </a:rPr>
              <a:t>способностей  </a:t>
            </a: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(функции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равновесия, </a:t>
            </a: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координации  движений)</a:t>
            </a:r>
            <a:endParaRPr sz="1200">
              <a:latin typeface="Times New Roman"/>
              <a:cs typeface="Times New Roman"/>
            </a:endParaRPr>
          </a:p>
          <a:p>
            <a:pPr marL="287020" indent="-274320" algn="just">
              <a:lnSpc>
                <a:spcPct val="100000"/>
              </a:lnSpc>
              <a:spcBef>
                <a:spcPts val="285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</a:tabLst>
            </a:pPr>
            <a:r>
              <a:rPr sz="12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Воспитательные:</a:t>
            </a:r>
            <a:endParaRPr sz="1200">
              <a:latin typeface="Times New Roman"/>
              <a:cs typeface="Times New Roman"/>
            </a:endParaRPr>
          </a:p>
          <a:p>
            <a:pPr marL="287020" marR="5080" indent="-45720" algn="just">
              <a:lnSpc>
                <a:spcPct val="100000"/>
              </a:lnSpc>
              <a:spcBef>
                <a:spcPts val="290"/>
              </a:spcBef>
            </a:pP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формирование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потребности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в </a:t>
            </a: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ежедневных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физических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упражнениях; воспитание умения рационально </a:t>
            </a: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использовать 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физические упражнения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в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самостоятельной </a:t>
            </a: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двигательной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деятельности;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приобретение грации, пластичности,  выразительности движений;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воспитание самостоятельности,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инициативности, самоорганизации,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взаимопомощи</a:t>
            </a:r>
            <a:endParaRPr sz="1200">
              <a:latin typeface="Times New Roman"/>
              <a:cs typeface="Times New Roman"/>
            </a:endParaRPr>
          </a:p>
          <a:p>
            <a:pPr marL="287020" indent="-274320" algn="just">
              <a:lnSpc>
                <a:spcPct val="100000"/>
              </a:lnSpc>
              <a:spcBef>
                <a:spcPts val="290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</a:tabLst>
            </a:pPr>
            <a:r>
              <a:rPr sz="1200" b="1" spc="-10" dirty="0">
                <a:solidFill>
                  <a:srgbClr val="073E87"/>
                </a:solidFill>
                <a:latin typeface="Times New Roman"/>
                <a:cs typeface="Times New Roman"/>
              </a:rPr>
              <a:t>Основные направления работы </a:t>
            </a:r>
            <a:r>
              <a:rPr sz="1200" b="1" spc="-5" dirty="0">
                <a:solidFill>
                  <a:srgbClr val="073E87"/>
                </a:solidFill>
                <a:latin typeface="Times New Roman"/>
                <a:cs typeface="Times New Roman"/>
              </a:rPr>
              <a:t>по </a:t>
            </a:r>
            <a:r>
              <a:rPr sz="1200" b="1" spc="-10" dirty="0">
                <a:solidFill>
                  <a:srgbClr val="073E87"/>
                </a:solidFill>
                <a:latin typeface="Times New Roman"/>
                <a:cs typeface="Times New Roman"/>
              </a:rPr>
              <a:t>физическому </a:t>
            </a:r>
            <a:r>
              <a:rPr sz="1200" b="1" spc="-5" dirty="0">
                <a:solidFill>
                  <a:srgbClr val="073E87"/>
                </a:solidFill>
                <a:latin typeface="Times New Roman"/>
                <a:cs typeface="Times New Roman"/>
              </a:rPr>
              <a:t>развитию детей </a:t>
            </a:r>
            <a:r>
              <a:rPr sz="1200" b="1" dirty="0">
                <a:solidFill>
                  <a:srgbClr val="073E87"/>
                </a:solidFill>
                <a:latin typeface="Times New Roman"/>
                <a:cs typeface="Times New Roman"/>
              </a:rPr>
              <a:t>в </a:t>
            </a:r>
            <a:r>
              <a:rPr sz="1200" b="1" spc="-10" dirty="0">
                <a:solidFill>
                  <a:srgbClr val="073E87"/>
                </a:solidFill>
                <a:latin typeface="Times New Roman"/>
                <a:cs typeface="Times New Roman"/>
              </a:rPr>
              <a:t>дошкольном</a:t>
            </a:r>
            <a:r>
              <a:rPr sz="1200" b="1" spc="8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073E87"/>
                </a:solidFill>
                <a:latin typeface="Times New Roman"/>
                <a:cs typeface="Times New Roman"/>
              </a:rPr>
              <a:t>учреждении:</a:t>
            </a:r>
            <a:endParaRPr sz="1200">
              <a:latin typeface="Times New Roman"/>
              <a:cs typeface="Times New Roman"/>
            </a:endParaRPr>
          </a:p>
          <a:p>
            <a:pPr marL="287020" marR="5715" indent="-274320" algn="just">
              <a:lnSpc>
                <a:spcPct val="100000"/>
              </a:lnSpc>
              <a:spcBef>
                <a:spcPts val="285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</a:tabLst>
            </a:pP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Приобретение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опыта в </a:t>
            </a: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двигательной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деятельности,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связанной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с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выполнением упражнений, </a:t>
            </a: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направленных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на развитие 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физических </a:t>
            </a: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качеств (координация,</a:t>
            </a:r>
            <a:r>
              <a:rPr sz="1200" spc="-2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гибкость)</a:t>
            </a:r>
            <a:endParaRPr sz="1200">
              <a:latin typeface="Times New Roman"/>
              <a:cs typeface="Times New Roman"/>
            </a:endParaRPr>
          </a:p>
          <a:p>
            <a:pPr marL="287020" marR="5080" indent="-274320" algn="just">
              <a:lnSpc>
                <a:spcPct val="100000"/>
              </a:lnSpc>
              <a:spcBef>
                <a:spcPts val="290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</a:tabLst>
            </a:pP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Приобретение опыта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в </a:t>
            </a: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двигательной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деятельности,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способствующей </a:t>
            </a: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правильному формированию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опорно-  </a:t>
            </a: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двигательной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системы организма, развитию равновесия, </a:t>
            </a: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координации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движения</a:t>
            </a:r>
            <a:endParaRPr sz="1200">
              <a:latin typeface="Times New Roman"/>
              <a:cs typeface="Times New Roman"/>
            </a:endParaRPr>
          </a:p>
          <a:p>
            <a:pPr marL="287020" indent="-274320" algn="just">
              <a:lnSpc>
                <a:spcPct val="100000"/>
              </a:lnSpc>
              <a:spcBef>
                <a:spcPts val="290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</a:tabLst>
            </a:pP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Приобретение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опыта в </a:t>
            </a: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двигательной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активности, способствующей развитию крупной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и </a:t>
            </a:r>
            <a:r>
              <a:rPr sz="1200" spc="-15" dirty="0">
                <a:solidFill>
                  <a:srgbClr val="073E87"/>
                </a:solidFill>
                <a:latin typeface="Times New Roman"/>
                <a:cs typeface="Times New Roman"/>
              </a:rPr>
              <a:t>мелкой </a:t>
            </a: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моторики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обеих</a:t>
            </a:r>
            <a:r>
              <a:rPr sz="1200" spc="13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рук</a:t>
            </a:r>
            <a:endParaRPr sz="1200">
              <a:latin typeface="Times New Roman"/>
              <a:cs typeface="Times New Roman"/>
            </a:endParaRPr>
          </a:p>
          <a:p>
            <a:pPr marL="287020" marR="6350" indent="-274320">
              <a:lnSpc>
                <a:spcPct val="100000"/>
              </a:lnSpc>
              <a:spcBef>
                <a:spcPts val="285"/>
              </a:spcBef>
              <a:buClr>
                <a:srgbClr val="31B6FD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Приобретение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опыта в </a:t>
            </a: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двигательной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деятельности,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связанной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с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правильным, не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наносящим ущерб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организму  выполнением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основных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движений </a:t>
            </a:r>
            <a:r>
              <a:rPr sz="1200" spc="-15" dirty="0">
                <a:solidFill>
                  <a:srgbClr val="073E87"/>
                </a:solidFill>
                <a:latin typeface="Times New Roman"/>
                <a:cs typeface="Times New Roman"/>
              </a:rPr>
              <a:t>(ходьба, </a:t>
            </a:r>
            <a:r>
              <a:rPr sz="1200" spc="-40" dirty="0">
                <a:solidFill>
                  <a:srgbClr val="073E87"/>
                </a:solidFill>
                <a:latin typeface="Times New Roman"/>
                <a:cs typeface="Times New Roman"/>
              </a:rPr>
              <a:t>бег,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мягкие прыжки, </a:t>
            </a: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повороты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в</a:t>
            </a:r>
            <a:r>
              <a:rPr sz="1200" spc="6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стороны)</a:t>
            </a:r>
            <a:endParaRPr sz="1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31B6FD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Формирование начальных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представлений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о </a:t>
            </a:r>
            <a:r>
              <a:rPr sz="1200" spc="-15" dirty="0">
                <a:solidFill>
                  <a:srgbClr val="073E87"/>
                </a:solidFill>
                <a:latin typeface="Times New Roman"/>
                <a:cs typeface="Times New Roman"/>
              </a:rPr>
              <a:t>некоторых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видах спорта; овладение </a:t>
            </a: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подвижными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играми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с</a:t>
            </a:r>
            <a:r>
              <a:rPr sz="1200" spc="114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правилами</a:t>
            </a:r>
            <a:endParaRPr sz="1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31B6FD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Становление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целенаправленности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и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саморегуляции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в </a:t>
            </a: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двигательной</a:t>
            </a:r>
            <a:r>
              <a:rPr sz="1200" spc="-2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сфере</a:t>
            </a:r>
            <a:endParaRPr sz="1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31B6FD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Становление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ценностей </a:t>
            </a: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здорового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образа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жизни; овладение </a:t>
            </a:r>
            <a:r>
              <a:rPr sz="1200" spc="-15" dirty="0">
                <a:solidFill>
                  <a:srgbClr val="073E87"/>
                </a:solidFill>
                <a:latin typeface="Times New Roman"/>
                <a:cs typeface="Times New Roman"/>
              </a:rPr>
              <a:t>его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элементарными нормами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и</a:t>
            </a:r>
            <a:r>
              <a:rPr sz="1200" spc="4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правилами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6197" y="6335443"/>
            <a:ext cx="61518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9589" algn="ctr">
              <a:lnSpc>
                <a:spcPts val="1080"/>
              </a:lnSpc>
              <a:spcBef>
                <a:spcPts val="100"/>
              </a:spcBef>
            </a:pPr>
            <a:r>
              <a:rPr sz="1000" spc="-155" dirty="0">
                <a:solidFill>
                  <a:srgbClr val="073E87"/>
                </a:solidFill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320"/>
              </a:lnSpc>
            </a:pP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(в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питании, </a:t>
            </a: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двигательном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режиме, закаливании, при </a:t>
            </a:r>
            <a:r>
              <a:rPr sz="1200" spc="-10" dirty="0">
                <a:solidFill>
                  <a:srgbClr val="073E87"/>
                </a:solidFill>
                <a:latin typeface="Times New Roman"/>
                <a:cs typeface="Times New Roman"/>
              </a:rPr>
              <a:t>формировании </a:t>
            </a:r>
            <a:r>
              <a:rPr sz="1200" spc="-5" dirty="0">
                <a:solidFill>
                  <a:srgbClr val="073E87"/>
                </a:solidFill>
                <a:latin typeface="Times New Roman"/>
                <a:cs typeface="Times New Roman"/>
              </a:rPr>
              <a:t>полезных привычек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и</a:t>
            </a:r>
            <a:r>
              <a:rPr sz="1200" spc="50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73E87"/>
                </a:solidFill>
                <a:latin typeface="Times New Roman"/>
                <a:cs typeface="Times New Roman"/>
              </a:rPr>
              <a:t>др.)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53132" y="311734"/>
            <a:ext cx="4474210" cy="749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50"/>
              </a:lnSpc>
              <a:spcBef>
                <a:spcPts val="100"/>
              </a:spcBef>
            </a:pPr>
            <a:r>
              <a:rPr sz="2400" spc="-30" dirty="0">
                <a:solidFill>
                  <a:srgbClr val="FFFFFF"/>
                </a:solidFill>
              </a:rPr>
              <a:t>ОБРАЗОВАТЕЛЬНАЯ</a:t>
            </a:r>
            <a:r>
              <a:rPr sz="2400" spc="-80" dirty="0">
                <a:solidFill>
                  <a:srgbClr val="FFFFFF"/>
                </a:solidFill>
              </a:rPr>
              <a:t> </a:t>
            </a:r>
            <a:r>
              <a:rPr sz="2400" spc="-15" dirty="0">
                <a:solidFill>
                  <a:srgbClr val="FFFFFF"/>
                </a:solidFill>
              </a:rPr>
              <a:t>ОБЛАСТЬ</a:t>
            </a:r>
            <a:endParaRPr sz="2400"/>
          </a:p>
          <a:p>
            <a:pPr marL="136525">
              <a:lnSpc>
                <a:spcPts val="2850"/>
              </a:lnSpc>
            </a:pPr>
            <a:r>
              <a:rPr sz="2400" spc="-15" dirty="0">
                <a:solidFill>
                  <a:srgbClr val="FFFFFF"/>
                </a:solidFill>
              </a:rPr>
              <a:t>«ФИЗИЧЕСКОЕ</a:t>
            </a:r>
            <a:r>
              <a:rPr sz="2400" spc="-30" dirty="0">
                <a:solidFill>
                  <a:srgbClr val="FFFFFF"/>
                </a:solidFill>
              </a:rPr>
              <a:t> РАЗВИТИЕ»:</a:t>
            </a:r>
            <a:endParaRPr sz="2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434"/>
              </a:spcBef>
              <a:buClr>
                <a:srgbClr val="31B6FD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pc="-5" dirty="0"/>
              <a:t>Основная</a:t>
            </a:r>
            <a:r>
              <a:rPr spc="5" dirty="0"/>
              <a:t> </a:t>
            </a:r>
            <a:r>
              <a:rPr spc="-10" dirty="0"/>
              <a:t>цель:</a:t>
            </a:r>
          </a:p>
          <a:p>
            <a:pPr marL="286385" marR="5715" indent="-274320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b="0" spc="-5" dirty="0">
                <a:latin typeface="Times New Roman"/>
                <a:cs typeface="Times New Roman"/>
              </a:rPr>
              <a:t>позитивная социализация детей </a:t>
            </a:r>
            <a:r>
              <a:rPr b="0" spc="-10" dirty="0">
                <a:latin typeface="Times New Roman"/>
                <a:cs typeface="Times New Roman"/>
              </a:rPr>
              <a:t>дошкольного </a:t>
            </a:r>
            <a:r>
              <a:rPr b="0" spc="-5" dirty="0">
                <a:latin typeface="Times New Roman"/>
                <a:cs typeface="Times New Roman"/>
              </a:rPr>
              <a:t>возраста; </a:t>
            </a:r>
            <a:r>
              <a:rPr b="0" dirty="0">
                <a:latin typeface="Times New Roman"/>
                <a:cs typeface="Times New Roman"/>
              </a:rPr>
              <a:t>приобщение </a:t>
            </a:r>
            <a:r>
              <a:rPr b="0" spc="-5" dirty="0">
                <a:latin typeface="Times New Roman"/>
                <a:cs typeface="Times New Roman"/>
              </a:rPr>
              <a:t>детей к </a:t>
            </a:r>
            <a:r>
              <a:rPr b="0" spc="-15" dirty="0">
                <a:latin typeface="Times New Roman"/>
                <a:cs typeface="Times New Roman"/>
              </a:rPr>
              <a:t>социокультурным  </a:t>
            </a:r>
            <a:r>
              <a:rPr b="0" i="1" spc="-15" dirty="0">
                <a:latin typeface="Times New Roman"/>
                <a:cs typeface="Times New Roman"/>
              </a:rPr>
              <a:t>нормам, </a:t>
            </a:r>
            <a:r>
              <a:rPr b="0" i="1" spc="-5" dirty="0">
                <a:latin typeface="Times New Roman"/>
                <a:cs typeface="Times New Roman"/>
              </a:rPr>
              <a:t>традициям </a:t>
            </a:r>
            <a:r>
              <a:rPr b="0" i="1" spc="-15" dirty="0">
                <a:latin typeface="Times New Roman"/>
                <a:cs typeface="Times New Roman"/>
              </a:rPr>
              <a:t>семьи, </a:t>
            </a:r>
            <a:r>
              <a:rPr b="0" i="1" spc="-10" dirty="0">
                <a:latin typeface="Times New Roman"/>
                <a:cs typeface="Times New Roman"/>
              </a:rPr>
              <a:t>общества </a:t>
            </a:r>
            <a:r>
              <a:rPr b="0" i="1" spc="-5" dirty="0">
                <a:latin typeface="Times New Roman"/>
                <a:cs typeface="Times New Roman"/>
              </a:rPr>
              <a:t>и государства; </a:t>
            </a:r>
            <a:r>
              <a:rPr b="0" i="1" spc="-15" dirty="0">
                <a:latin typeface="Times New Roman"/>
                <a:cs typeface="Times New Roman"/>
              </a:rPr>
              <a:t>формирование </a:t>
            </a:r>
            <a:r>
              <a:rPr b="0" i="1" spc="-5" dirty="0">
                <a:latin typeface="Times New Roman"/>
                <a:cs typeface="Times New Roman"/>
              </a:rPr>
              <a:t>основ</a:t>
            </a:r>
            <a:r>
              <a:rPr b="0" i="1" spc="160" dirty="0">
                <a:latin typeface="Times New Roman"/>
                <a:cs typeface="Times New Roman"/>
              </a:rPr>
              <a:t> </a:t>
            </a:r>
            <a:r>
              <a:rPr b="0" i="1" spc="-10" dirty="0">
                <a:latin typeface="Times New Roman"/>
                <a:cs typeface="Times New Roman"/>
              </a:rPr>
              <a:t>безопасности.</a:t>
            </a:r>
          </a:p>
          <a:p>
            <a:pPr marL="286385" indent="-274320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pc="-10" dirty="0"/>
              <a:t>Задачи социально-коммуникативного </a:t>
            </a:r>
            <a:r>
              <a:rPr spc="-5" dirty="0"/>
              <a:t>развития по </a:t>
            </a:r>
            <a:r>
              <a:rPr spc="-10" dirty="0"/>
              <a:t>ФГОС</a:t>
            </a:r>
            <a:r>
              <a:rPr dirty="0"/>
              <a:t> </a:t>
            </a:r>
            <a:r>
              <a:rPr spc="-5" dirty="0"/>
              <a:t>ДО:</a:t>
            </a:r>
          </a:p>
          <a:p>
            <a:pPr marL="287020" marR="5080" indent="-274955">
              <a:lnSpc>
                <a:spcPct val="100000"/>
              </a:lnSpc>
              <a:spcBef>
                <a:spcPts val="340"/>
              </a:spcBef>
              <a:buClr>
                <a:srgbClr val="31B6FD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b="0" spc="-15" dirty="0">
                <a:latin typeface="Times New Roman"/>
                <a:cs typeface="Times New Roman"/>
              </a:rPr>
              <a:t>Усвоение </a:t>
            </a:r>
            <a:r>
              <a:rPr b="0" spc="-20" dirty="0">
                <a:latin typeface="Times New Roman"/>
                <a:cs typeface="Times New Roman"/>
              </a:rPr>
              <a:t>норм  </a:t>
            </a:r>
            <a:r>
              <a:rPr b="0" spc="-5" dirty="0">
                <a:latin typeface="Times New Roman"/>
                <a:cs typeface="Times New Roman"/>
              </a:rPr>
              <a:t>и </a:t>
            </a:r>
            <a:r>
              <a:rPr b="0" dirty="0">
                <a:latin typeface="Times New Roman"/>
                <a:cs typeface="Times New Roman"/>
              </a:rPr>
              <a:t>ценностей, </a:t>
            </a:r>
            <a:r>
              <a:rPr b="0" spc="-5" dirty="0">
                <a:latin typeface="Times New Roman"/>
                <a:cs typeface="Times New Roman"/>
              </a:rPr>
              <a:t>принятых в обществе, включая моральные и нравственные  </a:t>
            </a:r>
            <a:r>
              <a:rPr b="0" i="1" dirty="0">
                <a:latin typeface="Times New Roman"/>
                <a:cs typeface="Times New Roman"/>
              </a:rPr>
              <a:t>ценности</a:t>
            </a:r>
          </a:p>
          <a:p>
            <a:pPr marL="287020" indent="-274955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</a:tabLst>
            </a:pPr>
            <a:r>
              <a:rPr b="0" spc="-10" dirty="0">
                <a:latin typeface="Times New Roman"/>
                <a:cs typeface="Times New Roman"/>
              </a:rPr>
              <a:t>Развитие </a:t>
            </a:r>
            <a:r>
              <a:rPr b="0" spc="-5" dirty="0">
                <a:latin typeface="Times New Roman"/>
                <a:cs typeface="Times New Roman"/>
              </a:rPr>
              <a:t>общения и взаимодействия </a:t>
            </a:r>
            <a:r>
              <a:rPr b="0" spc="-15" dirty="0">
                <a:latin typeface="Times New Roman"/>
                <a:cs typeface="Times New Roman"/>
              </a:rPr>
              <a:t>ребёнка </a:t>
            </a:r>
            <a:r>
              <a:rPr b="0" spc="-25" dirty="0">
                <a:latin typeface="Times New Roman"/>
                <a:cs typeface="Times New Roman"/>
              </a:rPr>
              <a:t>со </a:t>
            </a:r>
            <a:r>
              <a:rPr b="0" spc="-5" dirty="0">
                <a:latin typeface="Times New Roman"/>
                <a:cs typeface="Times New Roman"/>
              </a:rPr>
              <a:t>взрослыми и</a:t>
            </a:r>
            <a:r>
              <a:rPr b="0" spc="13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сверстниками</a:t>
            </a:r>
          </a:p>
          <a:p>
            <a:pPr marL="287020" indent="-274955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</a:tabLst>
            </a:pPr>
            <a:r>
              <a:rPr b="0" dirty="0">
                <a:latin typeface="Times New Roman"/>
                <a:cs typeface="Times New Roman"/>
              </a:rPr>
              <a:t>Становление </a:t>
            </a:r>
            <a:r>
              <a:rPr b="0" spc="-10" dirty="0">
                <a:latin typeface="Times New Roman"/>
                <a:cs typeface="Times New Roman"/>
              </a:rPr>
              <a:t>самостоятельности, </a:t>
            </a:r>
            <a:r>
              <a:rPr b="0" dirty="0">
                <a:latin typeface="Times New Roman"/>
                <a:cs typeface="Times New Roman"/>
              </a:rPr>
              <a:t>целенаправленности </a:t>
            </a:r>
            <a:r>
              <a:rPr b="0" spc="-5" dirty="0">
                <a:latin typeface="Times New Roman"/>
                <a:cs typeface="Times New Roman"/>
              </a:rPr>
              <a:t>и </a:t>
            </a:r>
            <a:r>
              <a:rPr b="0" spc="-10" dirty="0">
                <a:latin typeface="Times New Roman"/>
                <a:cs typeface="Times New Roman"/>
              </a:rPr>
              <a:t>саморегуляции собственных</a:t>
            </a:r>
            <a:r>
              <a:rPr b="0" spc="20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действий</a:t>
            </a:r>
          </a:p>
          <a:p>
            <a:pPr marL="287020" indent="-274955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  <a:tab pos="1213485" algn="l"/>
                <a:tab pos="2341245" algn="l"/>
                <a:tab pos="2633980" algn="l"/>
                <a:tab pos="4048760" algn="l"/>
                <a:tab pos="5216525" algn="l"/>
                <a:tab pos="6562725" algn="l"/>
              </a:tabLst>
            </a:pPr>
            <a:r>
              <a:rPr b="0" spc="-10" dirty="0">
                <a:latin typeface="Times New Roman"/>
                <a:cs typeface="Times New Roman"/>
              </a:rPr>
              <a:t>Развитие	</a:t>
            </a:r>
            <a:r>
              <a:rPr b="0" spc="-5" dirty="0">
                <a:latin typeface="Times New Roman"/>
                <a:cs typeface="Times New Roman"/>
              </a:rPr>
              <a:t>социального	и	</a:t>
            </a:r>
            <a:r>
              <a:rPr b="0" spc="-10" dirty="0">
                <a:latin typeface="Times New Roman"/>
                <a:cs typeface="Times New Roman"/>
              </a:rPr>
              <a:t>эмоционального	</a:t>
            </a:r>
            <a:r>
              <a:rPr b="0" spc="-5" dirty="0">
                <a:latin typeface="Times New Roman"/>
                <a:cs typeface="Times New Roman"/>
              </a:rPr>
              <a:t>интеллекта,	</a:t>
            </a:r>
            <a:r>
              <a:rPr b="0" spc="-10" dirty="0">
                <a:latin typeface="Times New Roman"/>
                <a:cs typeface="Times New Roman"/>
              </a:rPr>
              <a:t>эмоциональной	</a:t>
            </a:r>
            <a:r>
              <a:rPr b="0" spc="-5" dirty="0">
                <a:latin typeface="Times New Roman"/>
                <a:cs typeface="Times New Roman"/>
              </a:rPr>
              <a:t>отзывчивости,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92199" y="4869515"/>
            <a:ext cx="16865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59485" algn="l"/>
                <a:tab pos="1593850" algn="l"/>
              </a:tabLst>
            </a:pP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раз</a:t>
            </a:r>
            <a:r>
              <a:rPr sz="1400" b="1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в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и</a:t>
            </a:r>
            <a:r>
              <a:rPr sz="1400" b="1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ти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ю</a:t>
            </a:r>
            <a:r>
              <a:rPr sz="1400" b="1" i="1" dirty="0">
                <a:solidFill>
                  <a:srgbClr val="073E87"/>
                </a:solidFill>
                <a:latin typeface="Times New Roman"/>
                <a:cs typeface="Times New Roman"/>
              </a:rPr>
              <a:t>	д</a:t>
            </a:r>
            <a:r>
              <a:rPr sz="1400" b="1" i="1" spc="-30" dirty="0">
                <a:solidFill>
                  <a:srgbClr val="073E87"/>
                </a:solidFill>
                <a:latin typeface="Times New Roman"/>
                <a:cs typeface="Times New Roman"/>
              </a:rPr>
              <a:t>е</a:t>
            </a:r>
            <a:r>
              <a:rPr sz="1400" b="1" i="1" spc="-20" dirty="0">
                <a:solidFill>
                  <a:srgbClr val="073E87"/>
                </a:solidFill>
                <a:latin typeface="Times New Roman"/>
                <a:cs typeface="Times New Roman"/>
              </a:rPr>
              <a:t>т</a:t>
            </a:r>
            <a:r>
              <a:rPr sz="1400" b="1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е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й</a:t>
            </a:r>
            <a:r>
              <a:rPr sz="1400" b="1" i="1" dirty="0">
                <a:solidFill>
                  <a:srgbClr val="073E87"/>
                </a:solidFill>
                <a:latin typeface="Times New Roman"/>
                <a:cs typeface="Times New Roman"/>
              </a:rPr>
              <a:t>	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в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589053"/>
            <a:ext cx="7743825" cy="292481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434"/>
              </a:spcBef>
            </a:pP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сопереживания;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формирование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готовности к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совместной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деятельности </a:t>
            </a:r>
            <a:r>
              <a:rPr sz="1400" i="1" spc="-25" dirty="0">
                <a:solidFill>
                  <a:srgbClr val="073E87"/>
                </a:solidFill>
                <a:latin typeface="Times New Roman"/>
                <a:cs typeface="Times New Roman"/>
              </a:rPr>
              <a:t>со</a:t>
            </a:r>
            <a:r>
              <a:rPr sz="1400" i="1" spc="170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сверстниками</a:t>
            </a:r>
            <a:endParaRPr sz="14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</a:tabLst>
            </a:pP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Формирование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уважительного отношения и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чувства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принадлежности к своей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семье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и к 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сообществу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детей и взрослых в</a:t>
            </a:r>
            <a:r>
              <a:rPr sz="1400" i="1" spc="8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организации</a:t>
            </a:r>
            <a:endParaRPr sz="1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Формирование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позитивных установок к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различным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видам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труда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и</a:t>
            </a:r>
            <a:r>
              <a:rPr sz="1400" i="1" spc="90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творчества</a:t>
            </a:r>
            <a:endParaRPr sz="1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340"/>
              </a:spcBef>
              <a:buClr>
                <a:srgbClr val="31B6FD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Формирование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основ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безопасного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поведения в </a:t>
            </a:r>
            <a:r>
              <a:rPr sz="1400" i="1" spc="-25" dirty="0">
                <a:solidFill>
                  <a:srgbClr val="073E87"/>
                </a:solidFill>
                <a:latin typeface="Times New Roman"/>
                <a:cs typeface="Times New Roman"/>
              </a:rPr>
              <a:t>быту,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в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социуме,</a:t>
            </a:r>
            <a:r>
              <a:rPr sz="1400" i="1" spc="13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природе</a:t>
            </a:r>
            <a:endParaRPr sz="1400">
              <a:latin typeface="Times New Roman"/>
              <a:cs typeface="Times New Roman"/>
            </a:endParaRPr>
          </a:p>
          <a:p>
            <a:pPr marL="287020" marR="1821180" indent="-274955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6385" algn="l"/>
                <a:tab pos="287020" algn="l"/>
                <a:tab pos="1217930" algn="l"/>
                <a:tab pos="2374265" algn="l"/>
                <a:tab pos="3143885" algn="l"/>
                <a:tab pos="3486785" algn="l"/>
              </a:tabLst>
            </a:pP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Основные	направления	</a:t>
            </a:r>
            <a:r>
              <a:rPr sz="1400" b="1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работы	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по	</a:t>
            </a:r>
            <a:r>
              <a:rPr sz="1400" b="1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социально-коммуникативному  </a:t>
            </a:r>
            <a:r>
              <a:rPr sz="1400" b="1" i="1" spc="-20" dirty="0">
                <a:solidFill>
                  <a:srgbClr val="073E87"/>
                </a:solidFill>
                <a:latin typeface="Times New Roman"/>
                <a:cs typeface="Times New Roman"/>
              </a:rPr>
              <a:t>дошкольном</a:t>
            </a:r>
            <a:r>
              <a:rPr sz="1400" b="1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учреждении:</a:t>
            </a:r>
            <a:endParaRPr sz="1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</a:tabLst>
            </a:pP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Социализация, развитие общения, нравственное</a:t>
            </a:r>
            <a:r>
              <a:rPr sz="1400" i="1" spc="4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воспитание</a:t>
            </a:r>
            <a:endParaRPr sz="1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</a:tabLst>
            </a:pP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Ребёнок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в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семье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и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сообществе, патриотическое</a:t>
            </a:r>
            <a:r>
              <a:rPr sz="1400" i="1" spc="9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воспитание</a:t>
            </a:r>
            <a:endParaRPr sz="1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</a:tabLst>
            </a:pP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Самообслуживание, самостоятельность, трудовое</a:t>
            </a:r>
            <a:r>
              <a:rPr sz="1400" i="1" spc="7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воспитание</a:t>
            </a:r>
            <a:endParaRPr sz="1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340"/>
              </a:spcBef>
              <a:buClr>
                <a:srgbClr val="31B6FD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Формирование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основ</a:t>
            </a:r>
            <a:r>
              <a:rPr sz="1400" i="1" spc="10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безопасности</a:t>
            </a:r>
            <a:endParaRPr sz="1400">
              <a:latin typeface="Times New Roman"/>
              <a:cs typeface="Times New Roman"/>
            </a:endParaRPr>
          </a:p>
          <a:p>
            <a:pPr marL="328295" algn="ctr">
              <a:lnSpc>
                <a:spcPct val="100000"/>
              </a:lnSpc>
              <a:spcBef>
                <a:spcPts val="120"/>
              </a:spcBef>
            </a:pPr>
            <a:r>
              <a:rPr sz="1000" spc="-145" dirty="0">
                <a:solidFill>
                  <a:srgbClr val="073E87"/>
                </a:solidFill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1311" y="426846"/>
            <a:ext cx="74733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rgbClr val="FFFFFF"/>
                </a:solidFill>
              </a:rPr>
              <a:t>ОБРАЗОВАТЕЛЬНАЯ</a:t>
            </a:r>
            <a:r>
              <a:rPr sz="2400" spc="-25" dirty="0">
                <a:solidFill>
                  <a:srgbClr val="FFFFFF"/>
                </a:solidFill>
              </a:rPr>
              <a:t> </a:t>
            </a:r>
            <a:r>
              <a:rPr sz="2400" spc="-15" dirty="0">
                <a:solidFill>
                  <a:srgbClr val="FFFFFF"/>
                </a:solidFill>
              </a:rPr>
              <a:t>ОБЛАСТЬ</a:t>
            </a:r>
            <a:endParaRPr sz="2400"/>
          </a:p>
          <a:p>
            <a:pPr algn="ctr">
              <a:lnSpc>
                <a:spcPct val="100000"/>
              </a:lnSpc>
            </a:pPr>
            <a:r>
              <a:rPr sz="2400" spc="-15" dirty="0">
                <a:solidFill>
                  <a:srgbClr val="FFFFFF"/>
                </a:solidFill>
              </a:rPr>
              <a:t>«СОЦИАЛЬНО-КОММУНИКАТИВНОЕ</a:t>
            </a:r>
            <a:r>
              <a:rPr sz="2400" spc="25" dirty="0">
                <a:solidFill>
                  <a:srgbClr val="FFFFFF"/>
                </a:solidFill>
              </a:rPr>
              <a:t> </a:t>
            </a:r>
            <a:r>
              <a:rPr sz="2400" spc="-30" dirty="0">
                <a:solidFill>
                  <a:srgbClr val="FFFFFF"/>
                </a:solidFill>
              </a:rPr>
              <a:t>РАЗВИТИЕ»:</a:t>
            </a:r>
            <a:endParaRPr sz="2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114" y="1151673"/>
            <a:ext cx="7957820" cy="493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715" indent="-274955">
              <a:lnSpc>
                <a:spcPct val="100000"/>
              </a:lnSpc>
              <a:spcBef>
                <a:spcPts val="95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</a:tabLst>
            </a:pP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Основная </a:t>
            </a:r>
            <a:r>
              <a:rPr sz="1400" b="1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цель: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развитие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свободного 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общения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с взрослыми и детьми, 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овладение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конструктивными  способами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и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средствами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взаимодействия с</a:t>
            </a:r>
            <a:r>
              <a:rPr sz="1400" i="1" spc="60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окружающими.</a:t>
            </a:r>
            <a:endParaRPr sz="1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340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</a:tabLst>
            </a:pPr>
            <a:r>
              <a:rPr sz="1400" b="1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Задачи речевого 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развития по </a:t>
            </a:r>
            <a:r>
              <a:rPr sz="1400" b="1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ФГОС</a:t>
            </a:r>
            <a:r>
              <a:rPr sz="1400" b="1" i="1" spc="20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ДО:</a:t>
            </a:r>
            <a:endParaRPr sz="1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</a:tabLst>
            </a:pP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Владение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речью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как средством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общения и</a:t>
            </a:r>
            <a:r>
              <a:rPr sz="1400" i="1" spc="60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20" dirty="0">
                <a:solidFill>
                  <a:srgbClr val="073E87"/>
                </a:solidFill>
                <a:latin typeface="Times New Roman"/>
                <a:cs typeface="Times New Roman"/>
              </a:rPr>
              <a:t>культуры</a:t>
            </a:r>
            <a:endParaRPr sz="1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</a:tabLst>
            </a:pP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Обогащение активного</a:t>
            </a:r>
            <a:r>
              <a:rPr sz="1400" i="1" spc="20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словаря</a:t>
            </a:r>
            <a:endParaRPr sz="1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</a:tabLst>
            </a:pP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Развитие связной,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грамматически правильной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диалогической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и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монологической</a:t>
            </a:r>
            <a:r>
              <a:rPr sz="1400" i="1" spc="7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речи</a:t>
            </a:r>
            <a:endParaRPr sz="1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</a:tabLst>
            </a:pP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Развитие речевого</a:t>
            </a:r>
            <a:r>
              <a:rPr sz="1400" i="1" spc="20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творчества</a:t>
            </a:r>
            <a:endParaRPr sz="1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</a:tabLst>
            </a:pP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Развитие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звуковой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и интонационной </a:t>
            </a:r>
            <a:r>
              <a:rPr sz="1400" i="1" spc="-20" dirty="0">
                <a:solidFill>
                  <a:srgbClr val="073E87"/>
                </a:solidFill>
                <a:latin typeface="Times New Roman"/>
                <a:cs typeface="Times New Roman"/>
              </a:rPr>
              <a:t>культуры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речи,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фонематического</a:t>
            </a:r>
            <a:r>
              <a:rPr sz="1400" i="1" spc="13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25" dirty="0">
                <a:solidFill>
                  <a:srgbClr val="073E87"/>
                </a:solidFill>
                <a:latin typeface="Times New Roman"/>
                <a:cs typeface="Times New Roman"/>
              </a:rPr>
              <a:t>слуха</a:t>
            </a:r>
            <a:endParaRPr sz="1400">
              <a:latin typeface="Times New Roman"/>
              <a:cs typeface="Times New Roman"/>
            </a:endParaRPr>
          </a:p>
          <a:p>
            <a:pPr marL="287020" marR="5715" indent="-274320">
              <a:lnSpc>
                <a:spcPct val="100000"/>
              </a:lnSpc>
              <a:spcBef>
                <a:spcPts val="340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</a:tabLst>
            </a:pPr>
            <a:r>
              <a:rPr sz="1400" i="1" spc="-20" dirty="0">
                <a:solidFill>
                  <a:srgbClr val="073E87"/>
                </a:solidFill>
                <a:latin typeface="Times New Roman"/>
                <a:cs typeface="Times New Roman"/>
              </a:rPr>
              <a:t>Знакомство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с книжной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культурой,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детской литературой,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понимание на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слух текстов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различных  жанров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детской</a:t>
            </a:r>
            <a:r>
              <a:rPr sz="1400" i="1" spc="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литературы</a:t>
            </a:r>
            <a:endParaRPr sz="1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</a:tabLst>
            </a:pP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Формирование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звуковой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аналитико-синтетической активности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как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предпосылки обучения</a:t>
            </a:r>
            <a:r>
              <a:rPr sz="1400" i="1" spc="200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грамоте</a:t>
            </a:r>
            <a:endParaRPr sz="1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Основные направления </a:t>
            </a:r>
            <a:r>
              <a:rPr sz="1400" b="1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работы 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по развитию </a:t>
            </a:r>
            <a:r>
              <a:rPr sz="1400" b="1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речи </a:t>
            </a:r>
            <a:r>
              <a:rPr sz="1400" b="1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детей 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в </a:t>
            </a:r>
            <a:r>
              <a:rPr sz="1400" b="1" i="1" spc="-20" dirty="0">
                <a:solidFill>
                  <a:srgbClr val="073E87"/>
                </a:solidFill>
                <a:latin typeface="Times New Roman"/>
                <a:cs typeface="Times New Roman"/>
              </a:rPr>
              <a:t>дошкольном</a:t>
            </a:r>
            <a:r>
              <a:rPr sz="1400" b="1" i="1" spc="90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учреждении:</a:t>
            </a:r>
            <a:endParaRPr sz="14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</a:tabLst>
            </a:pP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Развитие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словаря (освоение значений 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слов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и их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уместное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употребление в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соответствии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с  </a:t>
            </a:r>
            <a:r>
              <a:rPr sz="1400" i="1" spc="-20" dirty="0">
                <a:solidFill>
                  <a:srgbClr val="073E87"/>
                </a:solidFill>
                <a:latin typeface="Times New Roman"/>
                <a:cs typeface="Times New Roman"/>
              </a:rPr>
              <a:t>контекстом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высказывания, ситуацией,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в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которой происходит</a:t>
            </a:r>
            <a:r>
              <a:rPr sz="1400" i="1" spc="10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общение)</a:t>
            </a:r>
            <a:endParaRPr sz="1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340"/>
              </a:spcBef>
              <a:buClr>
                <a:srgbClr val="31B6FD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Воспитание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звуковой </a:t>
            </a:r>
            <a:r>
              <a:rPr sz="1400" i="1" spc="-20" dirty="0">
                <a:solidFill>
                  <a:srgbClr val="073E87"/>
                </a:solidFill>
                <a:latin typeface="Times New Roman"/>
                <a:cs typeface="Times New Roman"/>
              </a:rPr>
              <a:t>культуры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речи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(развитие восприятия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звуков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родной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речи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и</a:t>
            </a:r>
            <a:r>
              <a:rPr sz="1400" i="1" spc="220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произношения)</a:t>
            </a:r>
            <a:endParaRPr sz="1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Воспитание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интереса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и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любви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к чтению, развитие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литературной</a:t>
            </a:r>
            <a:r>
              <a:rPr sz="1400" i="1" spc="130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речи</a:t>
            </a:r>
            <a:endParaRPr sz="1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</a:tabLst>
            </a:pP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Развитие связной речи (диалогическая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(разговорная)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речь, монологическая речь</a:t>
            </a:r>
            <a:r>
              <a:rPr sz="1400" i="1" spc="18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(рассказывание))</a:t>
            </a:r>
            <a:endParaRPr sz="140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</a:tabLst>
            </a:pP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Практическое 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овладение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воспитанниками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нормами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речи (способствование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развитию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речи </a:t>
            </a:r>
            <a:r>
              <a:rPr sz="1400" i="1" spc="-20" dirty="0">
                <a:solidFill>
                  <a:srgbClr val="073E87"/>
                </a:solidFill>
                <a:latin typeface="Times New Roman"/>
                <a:cs typeface="Times New Roman"/>
              </a:rPr>
              <a:t>как 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средства</a:t>
            </a:r>
            <a:r>
              <a:rPr sz="1400" i="1" spc="20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общения)</a:t>
            </a:r>
            <a:endParaRPr sz="1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</a:tabLst>
            </a:pP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Формирование грамматического строя речи (морфология (изменение 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слов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по родам,</a:t>
            </a:r>
            <a:r>
              <a:rPr sz="1400" i="1" spc="114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числам,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4229" y="6101619"/>
            <a:ext cx="2835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955" marR="5080" indent="-8890">
              <a:lnSpc>
                <a:spcPct val="100000"/>
              </a:lnSpc>
              <a:spcBef>
                <a:spcPts val="95"/>
              </a:spcBef>
              <a:tabLst>
                <a:tab pos="1061085" algn="l"/>
                <a:tab pos="2094864" algn="l"/>
              </a:tabLst>
            </a:pP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па</a:t>
            </a:r>
            <a:r>
              <a:rPr sz="1400" i="1" spc="20" dirty="0">
                <a:solidFill>
                  <a:srgbClr val="073E87"/>
                </a:solidFill>
                <a:latin typeface="Times New Roman"/>
                <a:cs typeface="Times New Roman"/>
              </a:rPr>
              <a:t>д</a:t>
            </a:r>
            <a:r>
              <a:rPr sz="1400" i="1" spc="-45" dirty="0">
                <a:solidFill>
                  <a:srgbClr val="073E87"/>
                </a:solidFill>
                <a:latin typeface="Times New Roman"/>
                <a:cs typeface="Times New Roman"/>
              </a:rPr>
              <a:t>е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ж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а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м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),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	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с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ин</a:t>
            </a:r>
            <a:r>
              <a:rPr sz="1400" i="1" spc="10" dirty="0">
                <a:solidFill>
                  <a:srgbClr val="073E87"/>
                </a:solidFill>
                <a:latin typeface="Times New Roman"/>
                <a:cs typeface="Times New Roman"/>
              </a:rPr>
              <a:t>т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а</a:t>
            </a:r>
            <a:r>
              <a:rPr sz="1400" i="1" spc="-55" dirty="0">
                <a:solidFill>
                  <a:srgbClr val="073E87"/>
                </a:solidFill>
                <a:latin typeface="Times New Roman"/>
                <a:cs typeface="Times New Roman"/>
              </a:rPr>
              <a:t>к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с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ис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	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(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ос</a:t>
            </a:r>
            <a:r>
              <a:rPr sz="1400" i="1" spc="-25" dirty="0">
                <a:solidFill>
                  <a:srgbClr val="073E87"/>
                </a:solidFill>
                <a:latin typeface="Times New Roman"/>
                <a:cs typeface="Times New Roman"/>
              </a:rPr>
              <a:t>в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о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ен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и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е  словообразование)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27767" y="6072643"/>
            <a:ext cx="4647565" cy="44132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  <a:tabLst>
                <a:tab pos="1030605" algn="l"/>
                <a:tab pos="1737360" algn="l"/>
                <a:tab pos="3191510" algn="l"/>
                <a:tab pos="3514725" algn="l"/>
              </a:tabLst>
            </a:pP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различных	типов	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словосочетаний	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и	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предложений),</a:t>
            </a:r>
            <a:endParaRPr sz="1400">
              <a:latin typeface="Times New Roman"/>
              <a:cs typeface="Times New Roman"/>
            </a:endParaRPr>
          </a:p>
          <a:p>
            <a:pPr marL="588010">
              <a:lnSpc>
                <a:spcPct val="100000"/>
              </a:lnSpc>
              <a:spcBef>
                <a:spcPts val="165"/>
              </a:spcBef>
            </a:pPr>
            <a:r>
              <a:rPr sz="1000" spc="-120" dirty="0">
                <a:solidFill>
                  <a:srgbClr val="073E87"/>
                </a:solidFill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53132" y="264909"/>
            <a:ext cx="4474210" cy="749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-30" dirty="0">
                <a:solidFill>
                  <a:srgbClr val="FFFFFF"/>
                </a:solidFill>
              </a:rPr>
              <a:t>ОБРАЗОВАТЕЛЬНАЯ</a:t>
            </a:r>
            <a:r>
              <a:rPr sz="2400" spc="-85" dirty="0">
                <a:solidFill>
                  <a:srgbClr val="FFFFFF"/>
                </a:solidFill>
              </a:rPr>
              <a:t> </a:t>
            </a:r>
            <a:r>
              <a:rPr sz="2400" spc="-15" dirty="0">
                <a:solidFill>
                  <a:srgbClr val="FFFFFF"/>
                </a:solidFill>
              </a:rPr>
              <a:t>ОБЛАСТЬ</a:t>
            </a:r>
            <a:endParaRPr sz="2400"/>
          </a:p>
          <a:p>
            <a:pPr algn="ctr">
              <a:lnSpc>
                <a:spcPts val="2850"/>
              </a:lnSpc>
            </a:pPr>
            <a:r>
              <a:rPr sz="2400" spc="-20" dirty="0">
                <a:solidFill>
                  <a:srgbClr val="FFFFFF"/>
                </a:solidFill>
              </a:rPr>
              <a:t>«РЕЧЕВОЕ</a:t>
            </a:r>
            <a:r>
              <a:rPr sz="2400" spc="-15" dirty="0">
                <a:solidFill>
                  <a:srgbClr val="FFFFFF"/>
                </a:solidFill>
              </a:rPr>
              <a:t> </a:t>
            </a:r>
            <a:r>
              <a:rPr sz="2400" spc="-30" dirty="0">
                <a:solidFill>
                  <a:srgbClr val="FFFFFF"/>
                </a:solidFill>
              </a:rPr>
              <a:t>РАЗВИТИЕ»:</a:t>
            </a:r>
            <a:endParaRPr sz="2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268" y="1108707"/>
            <a:ext cx="7886065" cy="5378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434"/>
              </a:spcBef>
              <a:buClr>
                <a:srgbClr val="31B6FD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Основная</a:t>
            </a:r>
            <a:r>
              <a:rPr sz="1400" b="1" i="1" spc="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цель:</a:t>
            </a:r>
            <a:endParaRPr sz="1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6385" algn="l"/>
                <a:tab pos="287020" algn="l"/>
                <a:tab pos="1458595" algn="l"/>
                <a:tab pos="1685289" algn="l"/>
                <a:tab pos="2880360" algn="l"/>
                <a:tab pos="3938904" algn="l"/>
                <a:tab pos="4617085" algn="l"/>
                <a:tab pos="4843780" algn="l"/>
                <a:tab pos="5702300" algn="l"/>
                <a:tab pos="5939155" algn="l"/>
                <a:tab pos="7030720" algn="l"/>
              </a:tabLst>
            </a:pPr>
            <a:r>
              <a:rPr sz="1400" i="1" spc="-25" dirty="0">
                <a:solidFill>
                  <a:srgbClr val="073E87"/>
                </a:solidFill>
                <a:latin typeface="Times New Roman"/>
                <a:cs typeface="Times New Roman"/>
              </a:rPr>
              <a:t>о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з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на</a:t>
            </a:r>
            <a:r>
              <a:rPr sz="1400" i="1" spc="-60" dirty="0">
                <a:solidFill>
                  <a:srgbClr val="073E87"/>
                </a:solidFill>
                <a:latin typeface="Times New Roman"/>
                <a:cs typeface="Times New Roman"/>
              </a:rPr>
              <a:t>ко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м</a:t>
            </a:r>
            <a:r>
              <a:rPr sz="1400" i="1" spc="30" dirty="0">
                <a:solidFill>
                  <a:srgbClr val="073E87"/>
                </a:solidFill>
                <a:latin typeface="Times New Roman"/>
                <a:cs typeface="Times New Roman"/>
              </a:rPr>
              <a:t>л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е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н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и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е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	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с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	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ок</a:t>
            </a:r>
            <a:r>
              <a:rPr sz="1400" i="1" spc="-25" dirty="0">
                <a:solidFill>
                  <a:srgbClr val="073E87"/>
                </a:solidFill>
                <a:latin typeface="Times New Roman"/>
                <a:cs typeface="Times New Roman"/>
              </a:rPr>
              <a:t>р</a:t>
            </a:r>
            <a:r>
              <a:rPr sz="1400" i="1" spc="-45" dirty="0">
                <a:solidFill>
                  <a:srgbClr val="073E87"/>
                </a:solidFill>
                <a:latin typeface="Times New Roman"/>
                <a:cs typeface="Times New Roman"/>
              </a:rPr>
              <a:t>у</a:t>
            </a:r>
            <a:r>
              <a:rPr sz="1400" i="1" spc="-25" dirty="0">
                <a:solidFill>
                  <a:srgbClr val="073E87"/>
                </a:solidFill>
                <a:latin typeface="Times New Roman"/>
                <a:cs typeface="Times New Roman"/>
              </a:rPr>
              <a:t>ж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а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ю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щ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им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	</a:t>
            </a:r>
            <a:r>
              <a:rPr sz="1400" i="1" spc="-45" dirty="0">
                <a:solidFill>
                  <a:srgbClr val="073E87"/>
                </a:solidFill>
                <a:latin typeface="Times New Roman"/>
                <a:cs typeface="Times New Roman"/>
              </a:rPr>
              <a:t>с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оц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и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альным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	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м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и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р</a:t>
            </a:r>
            <a:r>
              <a:rPr sz="1400" i="1" spc="-65" dirty="0">
                <a:solidFill>
                  <a:srgbClr val="073E87"/>
                </a:solidFill>
                <a:latin typeface="Times New Roman"/>
                <a:cs typeface="Times New Roman"/>
              </a:rPr>
              <a:t>о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м,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	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с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	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при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р</a:t>
            </a:r>
            <a:r>
              <a:rPr sz="1400" i="1" spc="-25" dirty="0">
                <a:solidFill>
                  <a:srgbClr val="073E87"/>
                </a:solidFill>
                <a:latin typeface="Times New Roman"/>
                <a:cs typeface="Times New Roman"/>
              </a:rPr>
              <a:t>о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дой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	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и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	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п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р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и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р</a:t>
            </a:r>
            <a:r>
              <a:rPr sz="1400" i="1" spc="-25" dirty="0">
                <a:solidFill>
                  <a:srgbClr val="073E87"/>
                </a:solidFill>
                <a:latin typeface="Times New Roman"/>
                <a:cs typeface="Times New Roman"/>
              </a:rPr>
              <a:t>о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дными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	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яв</a:t>
            </a:r>
            <a:r>
              <a:rPr sz="1400" i="1" spc="35" dirty="0">
                <a:solidFill>
                  <a:srgbClr val="073E87"/>
                </a:solidFill>
                <a:latin typeface="Times New Roman"/>
                <a:cs typeface="Times New Roman"/>
              </a:rPr>
              <a:t>л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ения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ми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9714" y="5205759"/>
            <a:ext cx="18796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54685" algn="l"/>
                <a:tab pos="898525" algn="l"/>
              </a:tabLst>
            </a:pPr>
            <a:r>
              <a:rPr sz="1400" b="1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детей	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в	</a:t>
            </a:r>
            <a:r>
              <a:rPr sz="1400" b="1" i="1" spc="-20" dirty="0">
                <a:solidFill>
                  <a:srgbClr val="073E87"/>
                </a:solidFill>
                <a:latin typeface="Times New Roman"/>
                <a:cs typeface="Times New Roman"/>
              </a:rPr>
              <a:t>дошкольном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268" y="1621105"/>
            <a:ext cx="7887334" cy="5060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6350">
              <a:lnSpc>
                <a:spcPct val="100000"/>
              </a:lnSpc>
              <a:spcBef>
                <a:spcPts val="95"/>
              </a:spcBef>
              <a:tabLst>
                <a:tab pos="1555750" algn="l"/>
                <a:tab pos="2540635" algn="l"/>
                <a:tab pos="3394075" algn="l"/>
                <a:tab pos="4006215" algn="l"/>
                <a:tab pos="5274310" algn="l"/>
                <a:tab pos="6555740" algn="l"/>
              </a:tabLst>
            </a:pPr>
            <a:r>
              <a:rPr sz="1400" i="1" spc="-30" dirty="0">
                <a:solidFill>
                  <a:srgbClr val="073E87"/>
                </a:solidFill>
                <a:latin typeface="Times New Roman"/>
                <a:cs typeface="Times New Roman"/>
              </a:rPr>
              <a:t>ф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о</a:t>
            </a:r>
            <a:r>
              <a:rPr sz="1400" i="1" spc="-75" dirty="0">
                <a:solidFill>
                  <a:srgbClr val="073E87"/>
                </a:solidFill>
                <a:latin typeface="Times New Roman"/>
                <a:cs typeface="Times New Roman"/>
              </a:rPr>
              <a:t>р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миро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в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ание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	</a:t>
            </a:r>
            <a:r>
              <a:rPr sz="1400" i="1" spc="30" dirty="0">
                <a:solidFill>
                  <a:srgbClr val="073E87"/>
                </a:solidFill>
                <a:latin typeface="Times New Roman"/>
                <a:cs typeface="Times New Roman"/>
              </a:rPr>
              <a:t>ц</a:t>
            </a:r>
            <a:r>
              <a:rPr sz="1400" i="1" spc="-45" dirty="0">
                <a:solidFill>
                  <a:srgbClr val="073E87"/>
                </a:solidFill>
                <a:latin typeface="Times New Roman"/>
                <a:cs typeface="Times New Roman"/>
              </a:rPr>
              <a:t>е</a:t>
            </a:r>
            <a:r>
              <a:rPr sz="1400" i="1" spc="20" dirty="0">
                <a:solidFill>
                  <a:srgbClr val="073E87"/>
                </a:solidFill>
                <a:latin typeface="Times New Roman"/>
                <a:cs typeface="Times New Roman"/>
              </a:rPr>
              <a:t>л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ос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т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ной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	</a:t>
            </a:r>
            <a:r>
              <a:rPr sz="1400" i="1" spc="-45" dirty="0">
                <a:solidFill>
                  <a:srgbClr val="073E87"/>
                </a:solidFill>
                <a:latin typeface="Times New Roman"/>
                <a:cs typeface="Times New Roman"/>
              </a:rPr>
              <a:t>к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а</a:t>
            </a:r>
            <a:r>
              <a:rPr sz="1400" i="1" spc="-25" dirty="0">
                <a:solidFill>
                  <a:srgbClr val="073E87"/>
                </a:solidFill>
                <a:latin typeface="Times New Roman"/>
                <a:cs typeface="Times New Roman"/>
              </a:rPr>
              <a:t>р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т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ины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	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ми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ра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;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	</a:t>
            </a:r>
            <a:r>
              <a:rPr sz="1400" i="1" spc="-30" dirty="0">
                <a:solidFill>
                  <a:srgbClr val="073E87"/>
                </a:solidFill>
                <a:latin typeface="Times New Roman"/>
                <a:cs typeface="Times New Roman"/>
              </a:rPr>
              <a:t>ф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о</a:t>
            </a:r>
            <a:r>
              <a:rPr sz="1400" i="1" spc="-75" dirty="0">
                <a:solidFill>
                  <a:srgbClr val="073E87"/>
                </a:solidFill>
                <a:latin typeface="Times New Roman"/>
                <a:cs typeface="Times New Roman"/>
              </a:rPr>
              <a:t>р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ми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р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о</a:t>
            </a:r>
            <a:r>
              <a:rPr sz="1400" i="1" spc="-20" dirty="0">
                <a:solidFill>
                  <a:srgbClr val="073E87"/>
                </a:solidFill>
                <a:latin typeface="Times New Roman"/>
                <a:cs typeface="Times New Roman"/>
              </a:rPr>
              <a:t>в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а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ние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	</a:t>
            </a:r>
            <a:r>
              <a:rPr sz="1400" i="1" spc="-40" dirty="0">
                <a:solidFill>
                  <a:srgbClr val="073E87"/>
                </a:solidFill>
                <a:latin typeface="Times New Roman"/>
                <a:cs typeface="Times New Roman"/>
              </a:rPr>
              <a:t>э</a:t>
            </a:r>
            <a:r>
              <a:rPr sz="1400" i="1" spc="30" dirty="0">
                <a:solidFill>
                  <a:srgbClr val="073E87"/>
                </a:solidFill>
                <a:latin typeface="Times New Roman"/>
                <a:cs typeface="Times New Roman"/>
              </a:rPr>
              <a:t>л</a:t>
            </a:r>
            <a:r>
              <a:rPr sz="1400" i="1" spc="-45" dirty="0">
                <a:solidFill>
                  <a:srgbClr val="073E87"/>
                </a:solidFill>
                <a:latin typeface="Times New Roman"/>
                <a:cs typeface="Times New Roman"/>
              </a:rPr>
              <a:t>е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ме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н</a:t>
            </a:r>
            <a:r>
              <a:rPr sz="1400" i="1" spc="10" dirty="0">
                <a:solidFill>
                  <a:srgbClr val="073E87"/>
                </a:solidFill>
                <a:latin typeface="Times New Roman"/>
                <a:cs typeface="Times New Roman"/>
              </a:rPr>
              <a:t>т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арн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ы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х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	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мат</a:t>
            </a:r>
            <a:r>
              <a:rPr sz="1400" i="1" spc="-45" dirty="0">
                <a:solidFill>
                  <a:srgbClr val="073E87"/>
                </a:solidFill>
                <a:latin typeface="Times New Roman"/>
                <a:cs typeface="Times New Roman"/>
              </a:rPr>
              <a:t>е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ма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т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и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ч</a:t>
            </a:r>
            <a:r>
              <a:rPr sz="1400" i="1" spc="-25" dirty="0">
                <a:solidFill>
                  <a:srgbClr val="073E87"/>
                </a:solidFill>
                <a:latin typeface="Times New Roman"/>
                <a:cs typeface="Times New Roman"/>
              </a:rPr>
              <a:t>е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с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ких  представлений; развитие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познавательно-исследовательской</a:t>
            </a:r>
            <a:r>
              <a:rPr sz="1400" i="1" spc="60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деятельности.</a:t>
            </a:r>
            <a:endParaRPr sz="1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340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</a:tabLst>
            </a:pPr>
            <a:r>
              <a:rPr sz="1400" b="1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Задачи познавательного 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развития по </a:t>
            </a:r>
            <a:r>
              <a:rPr sz="1400" b="1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ФГОС</a:t>
            </a:r>
            <a:r>
              <a:rPr sz="1400" b="1" i="1" spc="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ДО:</a:t>
            </a:r>
            <a:endParaRPr sz="1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</a:tabLst>
            </a:pP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Развитие интересов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детей,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любознательности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и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познавательной</a:t>
            </a:r>
            <a:r>
              <a:rPr sz="1400" i="1" spc="130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мотивации</a:t>
            </a:r>
            <a:endParaRPr sz="1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</a:tabLst>
            </a:pP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Формирование познавательных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действий, 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становление</a:t>
            </a:r>
            <a:r>
              <a:rPr sz="1400" i="1" spc="90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сознания</a:t>
            </a:r>
            <a:endParaRPr sz="1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Развитие воображения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и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творческой</a:t>
            </a:r>
            <a:r>
              <a:rPr sz="1400" i="1" spc="40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активности</a:t>
            </a:r>
            <a:endParaRPr sz="1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</a:tabLst>
            </a:pP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Формирование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первичных представлений о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себе,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других</a:t>
            </a:r>
            <a:r>
              <a:rPr sz="1400" i="1" spc="10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людях</a:t>
            </a:r>
            <a:endParaRPr sz="1400">
              <a:latin typeface="Times New Roman"/>
              <a:cs typeface="Times New Roman"/>
            </a:endParaRPr>
          </a:p>
          <a:p>
            <a:pPr marL="286385" marR="6350" indent="-274320" algn="just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</a:tabLst>
            </a:pP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Формирование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первичных 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представлений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об объектах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окружающего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мира, о свойствах и  отношениях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объектов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окружающего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мира </a:t>
            </a:r>
            <a:r>
              <a:rPr sz="1400" i="1" spc="-20" dirty="0">
                <a:solidFill>
                  <a:srgbClr val="073E87"/>
                </a:solidFill>
                <a:latin typeface="Times New Roman"/>
                <a:cs typeface="Times New Roman"/>
              </a:rPr>
              <a:t>(форме,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цвете,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размере, 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материале, звучании,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ритме, 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темпе,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количестве, 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числе,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части и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целом,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пространстве и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времени,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движении и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покое,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причинах и  следствиях и</a:t>
            </a:r>
            <a:r>
              <a:rPr sz="1400" i="1" spc="2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др.)</a:t>
            </a:r>
            <a:endParaRPr sz="1400">
              <a:latin typeface="Times New Roman"/>
              <a:cs typeface="Times New Roman"/>
            </a:endParaRPr>
          </a:p>
          <a:p>
            <a:pPr marL="287655" marR="5080" indent="-274955" algn="just">
              <a:lnSpc>
                <a:spcPct val="100000"/>
              </a:lnSpc>
              <a:spcBef>
                <a:spcPts val="340"/>
              </a:spcBef>
              <a:buClr>
                <a:srgbClr val="31B6FD"/>
              </a:buClr>
              <a:buFont typeface="Symbol"/>
              <a:buChar char=""/>
              <a:tabLst>
                <a:tab pos="287655" algn="l"/>
              </a:tabLst>
            </a:pP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Формирование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первичных 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представлений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о 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малой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Родине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и Отечестве, 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представлений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о 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социокультурных </a:t>
            </a:r>
            <a:r>
              <a:rPr sz="1400" i="1" spc="5" dirty="0">
                <a:solidFill>
                  <a:srgbClr val="073E87"/>
                </a:solidFill>
                <a:latin typeface="Times New Roman"/>
                <a:cs typeface="Times New Roman"/>
              </a:rPr>
              <a:t>ценностях 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нашего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народа,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об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отечественных традициях и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праздниках,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о  планете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Земля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как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общем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доме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людей, о многообразии стран и народов</a:t>
            </a:r>
            <a:r>
              <a:rPr sz="1400" i="1" spc="100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мира</a:t>
            </a:r>
            <a:endParaRPr sz="1400">
              <a:latin typeface="Times New Roman"/>
              <a:cs typeface="Times New Roman"/>
            </a:endParaRPr>
          </a:p>
          <a:p>
            <a:pPr marL="287655" indent="-274955" algn="just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8290" algn="l"/>
              </a:tabLst>
            </a:pP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Формирование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первичных представлений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об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особенностях</a:t>
            </a:r>
            <a:r>
              <a:rPr sz="1400" i="1" spc="8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природы</a:t>
            </a:r>
            <a:endParaRPr sz="1400">
              <a:latin typeface="Times New Roman"/>
              <a:cs typeface="Times New Roman"/>
            </a:endParaRPr>
          </a:p>
          <a:p>
            <a:pPr marL="287655" marR="2022475" indent="-274955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7655" algn="l"/>
                <a:tab pos="288290" algn="l"/>
                <a:tab pos="1228090" algn="l"/>
                <a:tab pos="2393950" algn="l"/>
                <a:tab pos="3173730" algn="l"/>
                <a:tab pos="3524885" algn="l"/>
                <a:tab pos="5062220" algn="l"/>
              </a:tabLst>
            </a:pP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О</a:t>
            </a:r>
            <a:r>
              <a:rPr sz="1400" b="1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сн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о</a:t>
            </a:r>
            <a:r>
              <a:rPr sz="1400" b="1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в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н</a:t>
            </a:r>
            <a:r>
              <a:rPr sz="1400" b="1" i="1" dirty="0">
                <a:solidFill>
                  <a:srgbClr val="073E87"/>
                </a:solidFill>
                <a:latin typeface="Times New Roman"/>
                <a:cs typeface="Times New Roman"/>
              </a:rPr>
              <a:t>ы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е</a:t>
            </a:r>
            <a:r>
              <a:rPr sz="1400" b="1" i="1" dirty="0">
                <a:solidFill>
                  <a:srgbClr val="073E87"/>
                </a:solidFill>
                <a:latin typeface="Times New Roman"/>
                <a:cs typeface="Times New Roman"/>
              </a:rPr>
              <a:t>	</a:t>
            </a:r>
            <a:r>
              <a:rPr sz="1400" b="1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н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апра</a:t>
            </a:r>
            <a:r>
              <a:rPr sz="1400" b="1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в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л</a:t>
            </a:r>
            <a:r>
              <a:rPr sz="1400" b="1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ен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ия</a:t>
            </a:r>
            <a:r>
              <a:rPr sz="1400" b="1" i="1" dirty="0">
                <a:solidFill>
                  <a:srgbClr val="073E87"/>
                </a:solidFill>
                <a:latin typeface="Times New Roman"/>
                <a:cs typeface="Times New Roman"/>
              </a:rPr>
              <a:t>	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ра</a:t>
            </a:r>
            <a:r>
              <a:rPr sz="1400" b="1" i="1" spc="-25" dirty="0">
                <a:solidFill>
                  <a:srgbClr val="073E87"/>
                </a:solidFill>
                <a:latin typeface="Times New Roman"/>
                <a:cs typeface="Times New Roman"/>
              </a:rPr>
              <a:t>б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о</a:t>
            </a:r>
            <a:r>
              <a:rPr sz="1400" b="1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т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ы</a:t>
            </a:r>
            <a:r>
              <a:rPr sz="1400" b="1" i="1" dirty="0">
                <a:solidFill>
                  <a:srgbClr val="073E87"/>
                </a:solidFill>
                <a:latin typeface="Times New Roman"/>
                <a:cs typeface="Times New Roman"/>
              </a:rPr>
              <a:t>	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по</a:t>
            </a:r>
            <a:r>
              <a:rPr sz="1400" b="1" i="1" dirty="0">
                <a:solidFill>
                  <a:srgbClr val="073E87"/>
                </a:solidFill>
                <a:latin typeface="Times New Roman"/>
                <a:cs typeface="Times New Roman"/>
              </a:rPr>
              <a:t>	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п</a:t>
            </a:r>
            <a:r>
              <a:rPr sz="1400" b="1" i="1" spc="-25" dirty="0">
                <a:solidFill>
                  <a:srgbClr val="073E87"/>
                </a:solidFill>
                <a:latin typeface="Times New Roman"/>
                <a:cs typeface="Times New Roman"/>
              </a:rPr>
              <a:t>о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з</a:t>
            </a:r>
            <a:r>
              <a:rPr sz="1400" b="1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н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а</a:t>
            </a:r>
            <a:r>
              <a:rPr sz="1400" b="1" i="1" spc="-20" dirty="0">
                <a:solidFill>
                  <a:srgbClr val="073E87"/>
                </a:solidFill>
                <a:latin typeface="Times New Roman"/>
                <a:cs typeface="Times New Roman"/>
              </a:rPr>
              <a:t>в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а</a:t>
            </a:r>
            <a:r>
              <a:rPr sz="1400" b="1" i="1" spc="-25" dirty="0">
                <a:solidFill>
                  <a:srgbClr val="073E87"/>
                </a:solidFill>
                <a:latin typeface="Times New Roman"/>
                <a:cs typeface="Times New Roman"/>
              </a:rPr>
              <a:t>т</a:t>
            </a:r>
            <a:r>
              <a:rPr sz="1400" b="1" i="1" spc="-45" dirty="0">
                <a:solidFill>
                  <a:srgbClr val="073E87"/>
                </a:solidFill>
                <a:latin typeface="Times New Roman"/>
                <a:cs typeface="Times New Roman"/>
              </a:rPr>
              <a:t>е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л</a:t>
            </a:r>
            <a:r>
              <a:rPr sz="1400" b="1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ь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н</a:t>
            </a:r>
            <a:r>
              <a:rPr sz="1400" b="1" i="1" spc="-60" dirty="0">
                <a:solidFill>
                  <a:srgbClr val="073E87"/>
                </a:solidFill>
                <a:latin typeface="Times New Roman"/>
                <a:cs typeface="Times New Roman"/>
              </a:rPr>
              <a:t>о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му</a:t>
            </a:r>
            <a:r>
              <a:rPr sz="1400" b="1" i="1" dirty="0">
                <a:solidFill>
                  <a:srgbClr val="073E87"/>
                </a:solidFill>
                <a:latin typeface="Times New Roman"/>
                <a:cs typeface="Times New Roman"/>
              </a:rPr>
              <a:t>	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раз</a:t>
            </a:r>
            <a:r>
              <a:rPr sz="1400" b="1" i="1" dirty="0">
                <a:solidFill>
                  <a:srgbClr val="073E87"/>
                </a:solidFill>
                <a:latin typeface="Times New Roman"/>
                <a:cs typeface="Times New Roman"/>
              </a:rPr>
              <a:t>в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и</a:t>
            </a:r>
            <a:r>
              <a:rPr sz="1400" b="1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т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ию  </a:t>
            </a:r>
            <a:r>
              <a:rPr sz="1400" b="1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учреждении:</a:t>
            </a:r>
            <a:endParaRPr sz="1400">
              <a:latin typeface="Times New Roman"/>
              <a:cs typeface="Times New Roman"/>
            </a:endParaRPr>
          </a:p>
          <a:p>
            <a:pPr marL="287655" indent="-274955">
              <a:lnSpc>
                <a:spcPct val="100000"/>
              </a:lnSpc>
              <a:spcBef>
                <a:spcPts val="340"/>
              </a:spcBef>
              <a:buClr>
                <a:srgbClr val="31B6FD"/>
              </a:buClr>
              <a:buFont typeface="Symbol"/>
              <a:buChar char=""/>
              <a:tabLst>
                <a:tab pos="287655" algn="l"/>
                <a:tab pos="288290" algn="l"/>
              </a:tabLst>
            </a:pP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Развитие познавательно-исследовательской</a:t>
            </a:r>
            <a:r>
              <a:rPr sz="1400" i="1" spc="40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деятельности</a:t>
            </a:r>
            <a:endParaRPr sz="1400">
              <a:latin typeface="Times New Roman"/>
              <a:cs typeface="Times New Roman"/>
            </a:endParaRPr>
          </a:p>
          <a:p>
            <a:pPr marL="287655" indent="-274955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7655" algn="l"/>
                <a:tab pos="288290" algn="l"/>
              </a:tabLst>
            </a:pP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Приобщение к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социокультурным</a:t>
            </a:r>
            <a:r>
              <a:rPr sz="1400" i="1" spc="20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ценностям</a:t>
            </a:r>
            <a:endParaRPr sz="1400">
              <a:latin typeface="Times New Roman"/>
              <a:cs typeface="Times New Roman"/>
            </a:endParaRPr>
          </a:p>
          <a:p>
            <a:pPr marL="287655" indent="-274955">
              <a:lnSpc>
                <a:spcPts val="1425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7655" algn="l"/>
                <a:tab pos="288290" algn="l"/>
              </a:tabLst>
            </a:pP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Формирование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элементарных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математических</a:t>
            </a:r>
            <a:r>
              <a:rPr sz="1400" i="1" spc="40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представлений</a:t>
            </a:r>
            <a:endParaRPr sz="1400">
              <a:latin typeface="Times New Roman"/>
              <a:cs typeface="Times New Roman"/>
            </a:endParaRPr>
          </a:p>
          <a:p>
            <a:pPr marL="451484" algn="ctr">
              <a:lnSpc>
                <a:spcPts val="770"/>
              </a:lnSpc>
            </a:pPr>
            <a:r>
              <a:rPr sz="1000" spc="-140" dirty="0">
                <a:solidFill>
                  <a:srgbClr val="073E87"/>
                </a:solidFill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  <a:p>
            <a:pPr marL="287655" indent="-274955">
              <a:lnSpc>
                <a:spcPts val="1500"/>
              </a:lnSpc>
              <a:buClr>
                <a:srgbClr val="31B6FD"/>
              </a:buClr>
              <a:buFont typeface="Symbol"/>
              <a:buChar char=""/>
              <a:tabLst>
                <a:tab pos="287655" algn="l"/>
                <a:tab pos="288290" algn="l"/>
              </a:tabLst>
            </a:pP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Ознакомление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с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миром</a:t>
            </a:r>
            <a:r>
              <a:rPr sz="1400" i="1" spc="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природы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algn="ctr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rgbClr val="FFFFFF"/>
                </a:solidFill>
              </a:rPr>
              <a:t>ОБРАЗОВАТЕЛЬНАЯ</a:t>
            </a:r>
            <a:r>
              <a:rPr sz="2400" spc="-40" dirty="0">
                <a:solidFill>
                  <a:srgbClr val="FFFFFF"/>
                </a:solidFill>
              </a:rPr>
              <a:t> </a:t>
            </a:r>
            <a:r>
              <a:rPr sz="2400" spc="-15" dirty="0">
                <a:solidFill>
                  <a:srgbClr val="FFFFFF"/>
                </a:solidFill>
              </a:rPr>
              <a:t>ОБЛАСТЬ</a:t>
            </a:r>
            <a:endParaRPr sz="2400"/>
          </a:p>
          <a:p>
            <a:pPr marL="430530" algn="ctr">
              <a:lnSpc>
                <a:spcPct val="100000"/>
              </a:lnSpc>
            </a:pPr>
            <a:r>
              <a:rPr sz="2400" spc="-15" dirty="0">
                <a:solidFill>
                  <a:srgbClr val="FFFFFF"/>
                </a:solidFill>
              </a:rPr>
              <a:t>«ПОЗНАВАТЕЛЬНОЕ</a:t>
            </a:r>
            <a:r>
              <a:rPr sz="2400" spc="-65" dirty="0">
                <a:solidFill>
                  <a:srgbClr val="FFFFFF"/>
                </a:solidFill>
              </a:rPr>
              <a:t> </a:t>
            </a:r>
            <a:r>
              <a:rPr sz="2400" spc="-30" dirty="0">
                <a:solidFill>
                  <a:srgbClr val="FFFFFF"/>
                </a:solidFill>
              </a:rPr>
              <a:t>РАЗВИТИЕ»:</a:t>
            </a:r>
            <a:endParaRPr sz="2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26761" y="4571546"/>
            <a:ext cx="12655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конструктивно-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584" y="1584158"/>
            <a:ext cx="7957820" cy="497586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87020" indent="-274955" algn="just">
              <a:lnSpc>
                <a:spcPct val="100000"/>
              </a:lnSpc>
              <a:spcBef>
                <a:spcPts val="434"/>
              </a:spcBef>
              <a:buClr>
                <a:srgbClr val="31B6FD"/>
              </a:buClr>
              <a:buFont typeface="Symbol"/>
              <a:buChar char=""/>
              <a:tabLst>
                <a:tab pos="287655" algn="l"/>
              </a:tabLst>
            </a:pP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Основная</a:t>
            </a:r>
            <a:r>
              <a:rPr sz="1400" b="1" i="1" spc="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цель:</a:t>
            </a:r>
            <a:endParaRPr sz="1400">
              <a:latin typeface="Times New Roman"/>
              <a:cs typeface="Times New Roman"/>
            </a:endParaRPr>
          </a:p>
          <a:p>
            <a:pPr marL="287020" marR="5080" indent="-274320" algn="just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7655" algn="l"/>
              </a:tabLst>
            </a:pP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формирование интереса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к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эстетической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стороне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окружающей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действительности; развитие 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эстетических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чувств детей; развитие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детского художественного творчества, интереса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к 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самостоятельной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творческой</a:t>
            </a:r>
            <a:r>
              <a:rPr sz="1400" i="1" spc="3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деятельности.</a:t>
            </a:r>
            <a:endParaRPr sz="1400">
              <a:latin typeface="Times New Roman"/>
              <a:cs typeface="Times New Roman"/>
            </a:endParaRPr>
          </a:p>
          <a:p>
            <a:pPr marL="287020" indent="-274955" algn="just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7655" algn="l"/>
              </a:tabLst>
            </a:pPr>
            <a:r>
              <a:rPr sz="1400" b="1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Задачи </a:t>
            </a:r>
            <a:r>
              <a:rPr sz="1400" b="1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художественно-эстетического 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развития по </a:t>
            </a:r>
            <a:r>
              <a:rPr sz="1400" b="1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ФГОС</a:t>
            </a:r>
            <a:r>
              <a:rPr sz="1400" b="1" i="1" spc="50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ДО:</a:t>
            </a:r>
            <a:endParaRPr sz="140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100000"/>
              </a:lnSpc>
              <a:spcBef>
                <a:spcPts val="340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</a:tabLst>
            </a:pP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Развитие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предпосылок 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ценностно-смыслового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восприятия и понимания произведений искусства,  мира</a:t>
            </a:r>
            <a:r>
              <a:rPr sz="1400" i="1" spc="-2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природы</a:t>
            </a:r>
            <a:endParaRPr sz="1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</a:tabLst>
            </a:pP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Становление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эстетического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отношения к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окружающему</a:t>
            </a:r>
            <a:r>
              <a:rPr sz="1400" i="1" spc="90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миру</a:t>
            </a:r>
            <a:endParaRPr sz="1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</a:tabLst>
            </a:pP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Формирование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элементарных представлений о видах</a:t>
            </a:r>
            <a:r>
              <a:rPr sz="1400" i="1" spc="7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искусства</a:t>
            </a:r>
            <a:endParaRPr sz="1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</a:tabLst>
            </a:pP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Восприятие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музыки</a:t>
            </a:r>
            <a:endParaRPr sz="1400">
              <a:latin typeface="Times New Roman"/>
              <a:cs typeface="Times New Roman"/>
            </a:endParaRPr>
          </a:p>
          <a:p>
            <a:pPr marL="330835" indent="-318770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330200" algn="l"/>
                <a:tab pos="331470" algn="l"/>
              </a:tabLst>
            </a:pP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Восприятие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художественной литературы,</a:t>
            </a:r>
            <a:r>
              <a:rPr sz="1400" i="1" spc="60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фольклора</a:t>
            </a:r>
            <a:endParaRPr sz="1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340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</a:tabLst>
            </a:pP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Стимулирование 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сопереживания персонажам художественных</a:t>
            </a:r>
            <a:r>
              <a:rPr sz="1400" i="1" spc="8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произведений</a:t>
            </a:r>
            <a:endParaRPr sz="1400">
              <a:latin typeface="Times New Roman"/>
              <a:cs typeface="Times New Roman"/>
            </a:endParaRPr>
          </a:p>
          <a:p>
            <a:pPr marL="286385" marR="1410335" indent="-274320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6385" algn="l"/>
                <a:tab pos="287020" algn="l"/>
                <a:tab pos="1305560" algn="l"/>
                <a:tab pos="2842260" algn="l"/>
                <a:tab pos="3881120" algn="l"/>
                <a:tab pos="5137785" algn="l"/>
              </a:tabLst>
            </a:pP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Реализация	самостоятельной	</a:t>
            </a:r>
            <a:r>
              <a:rPr sz="1400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творческой	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деятельности	</a:t>
            </a: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(изобразительной,  модельной, музыкальной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и</a:t>
            </a:r>
            <a:r>
              <a:rPr sz="1400" i="1" spc="1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др.)</a:t>
            </a:r>
            <a:endParaRPr sz="1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</a:tabLst>
            </a:pP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Основные направления </a:t>
            </a:r>
            <a:r>
              <a:rPr sz="1400" b="1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работы 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по </a:t>
            </a:r>
            <a:r>
              <a:rPr sz="1400" b="1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художественно-эстетическому</a:t>
            </a:r>
            <a:r>
              <a:rPr sz="1400" b="1" i="1" spc="5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развитию</a:t>
            </a:r>
            <a:endParaRPr sz="1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</a:tabLst>
            </a:pPr>
            <a:r>
              <a:rPr sz="1400" b="1" i="1" spc="-15" dirty="0">
                <a:solidFill>
                  <a:srgbClr val="073E87"/>
                </a:solidFill>
                <a:latin typeface="Times New Roman"/>
                <a:cs typeface="Times New Roman"/>
              </a:rPr>
              <a:t>детей </a:t>
            </a:r>
            <a:r>
              <a:rPr sz="1400" b="1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в </a:t>
            </a:r>
            <a:r>
              <a:rPr sz="1400" b="1" i="1" spc="-20" dirty="0">
                <a:solidFill>
                  <a:srgbClr val="073E87"/>
                </a:solidFill>
                <a:latin typeface="Times New Roman"/>
                <a:cs typeface="Times New Roman"/>
              </a:rPr>
              <a:t>дошкольном</a:t>
            </a:r>
            <a:r>
              <a:rPr sz="1400" b="1" i="1" spc="30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учреждении:</a:t>
            </a:r>
            <a:endParaRPr sz="1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</a:tabLst>
            </a:pP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Приобщение к</a:t>
            </a:r>
            <a:r>
              <a:rPr sz="1400" i="1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искусству</a:t>
            </a:r>
            <a:endParaRPr sz="1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340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</a:tabLst>
            </a:pP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Изобразительная</a:t>
            </a:r>
            <a:r>
              <a:rPr sz="1400" i="1" spc="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деятельность</a:t>
            </a:r>
            <a:endParaRPr sz="1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Конструктивно-модельная</a:t>
            </a:r>
            <a:r>
              <a:rPr sz="1400" i="1" spc="2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деятельность</a:t>
            </a:r>
            <a:endParaRPr sz="1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335"/>
              </a:spcBef>
              <a:buClr>
                <a:srgbClr val="31B6FD"/>
              </a:buClr>
              <a:buFont typeface="Symbol"/>
              <a:buChar char=""/>
              <a:tabLst>
                <a:tab pos="287020" algn="l"/>
                <a:tab pos="287655" algn="l"/>
              </a:tabLst>
            </a:pPr>
            <a:r>
              <a:rPr sz="1400" i="1" spc="-10" dirty="0">
                <a:solidFill>
                  <a:srgbClr val="073E87"/>
                </a:solidFill>
                <a:latin typeface="Times New Roman"/>
                <a:cs typeface="Times New Roman"/>
              </a:rPr>
              <a:t>Музыкальная</a:t>
            </a:r>
            <a:r>
              <a:rPr sz="1400" i="1" spc="5" dirty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73E87"/>
                </a:solidFill>
                <a:latin typeface="Times New Roman"/>
                <a:cs typeface="Times New Roman"/>
              </a:rPr>
              <a:t>деятельность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1641" y="6335443"/>
            <a:ext cx="1403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15" dirty="0">
                <a:solidFill>
                  <a:srgbClr val="073E87"/>
                </a:solidFill>
                <a:latin typeface="Arial"/>
                <a:cs typeface="Arial"/>
              </a:rPr>
              <a:t>1</a:t>
            </a:r>
            <a:r>
              <a:rPr sz="1000" spc="-5" dirty="0">
                <a:solidFill>
                  <a:srgbClr val="073E87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2327" y="457009"/>
            <a:ext cx="74441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rgbClr val="FFFFFF"/>
                </a:solidFill>
              </a:rPr>
              <a:t>ОБРАЗОВАТЕЛЬНАЯ</a:t>
            </a:r>
            <a:r>
              <a:rPr sz="2400" spc="-25" dirty="0">
                <a:solidFill>
                  <a:srgbClr val="FFFFFF"/>
                </a:solidFill>
              </a:rPr>
              <a:t> </a:t>
            </a:r>
            <a:r>
              <a:rPr sz="2400" spc="-15" dirty="0">
                <a:solidFill>
                  <a:srgbClr val="FFFFFF"/>
                </a:solidFill>
              </a:rPr>
              <a:t>ОБЛАСТЬ</a:t>
            </a:r>
            <a:endParaRPr sz="2400"/>
          </a:p>
          <a:p>
            <a:pPr algn="ctr">
              <a:lnSpc>
                <a:spcPct val="100000"/>
              </a:lnSpc>
            </a:pPr>
            <a:r>
              <a:rPr sz="2400" spc="-15" dirty="0">
                <a:solidFill>
                  <a:srgbClr val="FFFFFF"/>
                </a:solidFill>
              </a:rPr>
              <a:t>«ХУДОЖЕСТВЕННО-ЭСТЕТИЧЕСКОЕ</a:t>
            </a:r>
            <a:r>
              <a:rPr sz="2400" spc="-30" dirty="0">
                <a:solidFill>
                  <a:srgbClr val="FFFFFF"/>
                </a:solidFill>
              </a:rPr>
              <a:t> РАЗВИТИЕ»:</a:t>
            </a:r>
            <a:endParaRPr sz="2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2791" y="450595"/>
            <a:ext cx="613918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7550" marR="5080" indent="-1975485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000099"/>
                </a:solidFill>
              </a:rPr>
              <a:t>Направления </a:t>
            </a:r>
            <a:r>
              <a:rPr sz="3200" spc="-10" dirty="0">
                <a:solidFill>
                  <a:srgbClr val="000099"/>
                </a:solidFill>
              </a:rPr>
              <a:t>вариативной </a:t>
            </a:r>
            <a:r>
              <a:rPr sz="3200" spc="-5" dirty="0">
                <a:solidFill>
                  <a:srgbClr val="000099"/>
                </a:solidFill>
              </a:rPr>
              <a:t>части  </a:t>
            </a:r>
            <a:r>
              <a:rPr sz="3200" i="1" spc="-5" dirty="0">
                <a:solidFill>
                  <a:srgbClr val="000099"/>
                </a:solidFill>
              </a:rPr>
              <a:t>программы: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82562" y="2107399"/>
            <a:ext cx="4001135" cy="171513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3200">
              <a:latin typeface="Times New Roman"/>
              <a:cs typeface="Times New Roman"/>
            </a:endParaRPr>
          </a:p>
          <a:p>
            <a:pPr marL="1109980" marR="755015" indent="-414020">
              <a:lnSpc>
                <a:spcPct val="100000"/>
              </a:lnSpc>
              <a:spcBef>
                <a:spcPts val="5"/>
              </a:spcBef>
            </a:pPr>
            <a:r>
              <a:rPr sz="2400" b="1" spc="-300" dirty="0">
                <a:latin typeface="Arial"/>
                <a:cs typeface="Arial"/>
              </a:rPr>
              <a:t>1. </a:t>
            </a:r>
            <a:r>
              <a:rPr sz="2400" b="1" spc="-235" dirty="0">
                <a:latin typeface="Arial"/>
                <a:cs typeface="Arial"/>
              </a:rPr>
              <a:t>РЕГИОНАЛЬНЫЙ  </a:t>
            </a:r>
            <a:r>
              <a:rPr sz="2400" b="1" spc="-165" dirty="0">
                <a:latin typeface="Arial"/>
                <a:cs typeface="Arial"/>
              </a:rPr>
              <a:t>КОМПОНЕНТ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6050" y="2964649"/>
            <a:ext cx="3572510" cy="207200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354965" marR="344805" indent="-5715">
              <a:lnSpc>
                <a:spcPct val="100000"/>
              </a:lnSpc>
            </a:pPr>
            <a:r>
              <a:rPr sz="2400" b="1" spc="-125" dirty="0">
                <a:latin typeface="Arial"/>
                <a:cs typeface="Arial"/>
              </a:rPr>
              <a:t>2. </a:t>
            </a:r>
            <a:r>
              <a:rPr sz="2400" b="1" spc="-260" dirty="0">
                <a:latin typeface="Arial"/>
                <a:cs typeface="Arial"/>
              </a:rPr>
              <a:t>ОСВОЕНИЕ </a:t>
            </a:r>
            <a:r>
              <a:rPr sz="2400" b="1" spc="-265" dirty="0">
                <a:latin typeface="Arial"/>
                <a:cs typeface="Arial"/>
              </a:rPr>
              <a:t>НОВЫХ  ОБРАЗОВАТЕЛЬНЫХ</a:t>
            </a:r>
            <a:endParaRPr sz="2400">
              <a:latin typeface="Arial"/>
              <a:cs typeface="Arial"/>
            </a:endParaRPr>
          </a:p>
          <a:p>
            <a:pPr marL="849630">
              <a:lnSpc>
                <a:spcPct val="100000"/>
              </a:lnSpc>
            </a:pPr>
            <a:r>
              <a:rPr sz="2400" b="1" spc="-195" dirty="0">
                <a:latin typeface="Arial"/>
                <a:cs typeface="Arial"/>
              </a:rPr>
              <a:t>ТЕХНОЛОГИЙ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724" y="4653140"/>
            <a:ext cx="4358005" cy="171513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marL="254000" marR="314325" indent="414655">
              <a:lnSpc>
                <a:spcPct val="100000"/>
              </a:lnSpc>
            </a:pPr>
            <a:r>
              <a:rPr sz="2400" b="1" spc="-140" dirty="0">
                <a:latin typeface="Arial"/>
                <a:cs typeface="Arial"/>
              </a:rPr>
              <a:t>3. </a:t>
            </a:r>
            <a:r>
              <a:rPr sz="2400" b="1" spc="-220" dirty="0">
                <a:latin typeface="Arial"/>
                <a:cs typeface="Arial"/>
              </a:rPr>
              <a:t>ДОПОЛНИТЕЛЬНОЕ  </a:t>
            </a:r>
            <a:r>
              <a:rPr sz="2400" b="1" spc="-235" dirty="0">
                <a:latin typeface="Arial"/>
                <a:cs typeface="Arial"/>
              </a:rPr>
              <a:t>ОБРАЗОВАНИЕ </a:t>
            </a:r>
            <a:r>
              <a:rPr sz="2400" b="1" spc="-300" dirty="0">
                <a:latin typeface="Arial"/>
                <a:cs typeface="Arial"/>
              </a:rPr>
              <a:t>В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spc="-150" dirty="0">
                <a:latin typeface="Arial"/>
                <a:cs typeface="Arial"/>
              </a:rPr>
              <a:t>КРУЖКАХ,</a:t>
            </a:r>
            <a:endParaRPr sz="2400">
              <a:latin typeface="Arial"/>
              <a:cs typeface="Arial"/>
            </a:endParaRPr>
          </a:p>
          <a:p>
            <a:pPr marL="1510665">
              <a:lnSpc>
                <a:spcPct val="100000"/>
              </a:lnSpc>
            </a:pPr>
            <a:r>
              <a:rPr sz="2400" b="1" spc="-235" dirty="0">
                <a:latin typeface="Arial"/>
                <a:cs typeface="Arial"/>
              </a:rPr>
              <a:t>СЕКЦИЯХ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666" y="941882"/>
            <a:ext cx="4991735" cy="4534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 marR="388620" indent="-74930" algn="ctr">
              <a:lnSpc>
                <a:spcPct val="100000"/>
              </a:lnSpc>
              <a:spcBef>
                <a:spcPts val="100"/>
              </a:spcBef>
            </a:pPr>
            <a:r>
              <a:rPr sz="2400" b="1" spc="-175" dirty="0"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sz="2400" b="1" spc="-140" dirty="0">
                <a:latin typeface="Times New Roman" pitchFamily="18" charset="0"/>
                <a:cs typeface="Times New Roman" pitchFamily="18" charset="0"/>
              </a:rPr>
              <a:t>программа  разработана </a:t>
            </a:r>
            <a:r>
              <a:rPr sz="2400" b="1" spc="-16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2400" b="1" spc="-180" dirty="0">
                <a:latin typeface="Times New Roman" pitchFamily="18" charset="0"/>
                <a:cs typeface="Times New Roman" pitchFamily="18" charset="0"/>
              </a:rPr>
              <a:t>основе </a:t>
            </a:r>
            <a:r>
              <a:rPr lang="ru-RU" sz="2400" b="1" spc="-18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6995" marR="388620" indent="-74930">
              <a:lnSpc>
                <a:spcPct val="100000"/>
              </a:lnSpc>
              <a:spcBef>
                <a:spcPts val="100"/>
              </a:spcBef>
            </a:pPr>
            <a:r>
              <a:rPr sz="2400" b="1" spc="-18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85" dirty="0">
                <a:latin typeface="Times New Roman" pitchFamily="18" charset="0"/>
                <a:cs typeface="Times New Roman" pitchFamily="18" charset="0"/>
              </a:rPr>
              <a:t>Федерального </a:t>
            </a:r>
            <a:r>
              <a:rPr sz="2400" i="1" spc="-55" dirty="0">
                <a:latin typeface="Times New Roman" pitchFamily="18" charset="0"/>
                <a:cs typeface="Times New Roman" pitchFamily="18" charset="0"/>
              </a:rPr>
              <a:t>государственного  </a:t>
            </a:r>
            <a:r>
              <a:rPr sz="2400" i="1" spc="-65" dirty="0">
                <a:latin typeface="Times New Roman" pitchFamily="18" charset="0"/>
                <a:cs typeface="Times New Roman" pitchFamily="18" charset="0"/>
              </a:rPr>
              <a:t>образовательного </a:t>
            </a:r>
            <a:r>
              <a:rPr sz="2400" i="1" spc="-95" dirty="0">
                <a:latin typeface="Times New Roman" pitchFamily="18" charset="0"/>
                <a:cs typeface="Times New Roman" pitchFamily="18" charset="0"/>
              </a:rPr>
              <a:t>стандарта  </a:t>
            </a:r>
            <a:r>
              <a:rPr sz="2400" i="1" spc="-40" dirty="0"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sz="2400" i="1" spc="-70" dirty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sz="2400" i="1" spc="-2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185" dirty="0">
                <a:latin typeface="Times New Roman" pitchFamily="18" charset="0"/>
                <a:cs typeface="Times New Roman" pitchFamily="18" charset="0"/>
              </a:rPr>
              <a:t>(ФГОС  </a:t>
            </a:r>
            <a:r>
              <a:rPr sz="2400" i="1" spc="-75" dirty="0">
                <a:latin typeface="Times New Roman" pitchFamily="18" charset="0"/>
                <a:cs typeface="Times New Roman" pitchFamily="18" charset="0"/>
              </a:rPr>
              <a:t>ДО) </a:t>
            </a:r>
            <a:r>
              <a:rPr sz="2400" i="1" spc="-55" dirty="0">
                <a:latin typeface="Times New Roman" pitchFamily="18" charset="0"/>
                <a:cs typeface="Times New Roman" pitchFamily="18" charset="0"/>
              </a:rPr>
              <a:t>(Приказ </a:t>
            </a:r>
            <a:r>
              <a:rPr sz="2400" i="1" spc="-100" dirty="0">
                <a:latin typeface="Times New Roman" pitchFamily="18" charset="0"/>
                <a:cs typeface="Times New Roman" pitchFamily="18" charset="0"/>
              </a:rPr>
              <a:t>МОиН </a:t>
            </a:r>
            <a:r>
              <a:rPr sz="2400" i="1" spc="-235" dirty="0">
                <a:latin typeface="Times New Roman" pitchFamily="18" charset="0"/>
                <a:cs typeface="Times New Roman" pitchFamily="18" charset="0"/>
              </a:rPr>
              <a:t>РФ </a:t>
            </a:r>
            <a:r>
              <a:rPr sz="2400" i="1" spc="-155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sz="2400" i="1" spc="-330" dirty="0">
                <a:latin typeface="Times New Roman" pitchFamily="18" charset="0"/>
                <a:cs typeface="Times New Roman" pitchFamily="18" charset="0"/>
              </a:rPr>
              <a:t>1155</a:t>
            </a:r>
            <a:r>
              <a:rPr sz="2400" i="1" spc="-2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25" dirty="0">
                <a:latin typeface="Times New Roman" pitchFamily="18" charset="0"/>
                <a:cs typeface="Times New Roman" pitchFamily="18" charset="0"/>
              </a:rPr>
              <a:t>от</a:t>
            </a:r>
            <a:endParaRPr sz="2400" i="1" dirty="0">
              <a:latin typeface="Times New Roman" pitchFamily="18" charset="0"/>
              <a:cs typeface="Times New Roman" pitchFamily="18" charset="0"/>
            </a:endParaRPr>
          </a:p>
          <a:p>
            <a:pPr marL="86995" marR="5080" indent="-74930">
              <a:lnSpc>
                <a:spcPct val="100000"/>
              </a:lnSpc>
              <a:spcBef>
                <a:spcPts val="575"/>
              </a:spcBef>
            </a:pPr>
            <a:r>
              <a:rPr sz="2400" i="1" spc="-350" dirty="0">
                <a:latin typeface="Times New Roman" pitchFamily="18" charset="0"/>
                <a:cs typeface="Times New Roman" pitchFamily="18" charset="0"/>
              </a:rPr>
              <a:t>17 </a:t>
            </a:r>
            <a:r>
              <a:rPr sz="2400" i="1" spc="-30" dirty="0">
                <a:latin typeface="Times New Roman" pitchFamily="18" charset="0"/>
                <a:cs typeface="Times New Roman" pitchFamily="18" charset="0"/>
              </a:rPr>
              <a:t>октября </a:t>
            </a:r>
            <a:r>
              <a:rPr sz="2400" i="1" spc="-140" dirty="0">
                <a:latin typeface="Times New Roman" pitchFamily="18" charset="0"/>
                <a:cs typeface="Times New Roman" pitchFamily="18" charset="0"/>
              </a:rPr>
              <a:t>2013г) </a:t>
            </a:r>
            <a:r>
              <a:rPr sz="2400" i="1" spc="-7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400" i="1" spc="-12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2400" i="1" spc="-65" dirty="0">
                <a:latin typeface="Times New Roman" pitchFamily="18" charset="0"/>
                <a:cs typeface="Times New Roman" pitchFamily="18" charset="0"/>
              </a:rPr>
              <a:t>учётом  </a:t>
            </a:r>
            <a:r>
              <a:rPr sz="2400" i="1" spc="-50" dirty="0">
                <a:latin typeface="Times New Roman" pitchFamily="18" charset="0"/>
                <a:cs typeface="Times New Roman" pitchFamily="18" charset="0"/>
              </a:rPr>
              <a:t>примерной </a:t>
            </a:r>
            <a:r>
              <a:rPr sz="2400" i="1" spc="-75" dirty="0">
                <a:latin typeface="Times New Roman" pitchFamily="18" charset="0"/>
                <a:cs typeface="Times New Roman" pitchFamily="18" charset="0"/>
              </a:rPr>
              <a:t>общеобразовательной  </a:t>
            </a:r>
            <a:r>
              <a:rPr sz="2400" i="1" spc="-50" dirty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sz="2400" i="1" spc="-45" dirty="0">
                <a:latin typeface="Times New Roman" pitchFamily="18" charset="0"/>
                <a:cs typeface="Times New Roman" pitchFamily="18" charset="0"/>
              </a:rPr>
              <a:t>дошкольного  </a:t>
            </a:r>
            <a:r>
              <a:rPr sz="2400" i="1" spc="-70" dirty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sz="2400" i="1" spc="-165" dirty="0">
                <a:latin typeface="Times New Roman" pitchFamily="18" charset="0"/>
                <a:cs typeface="Times New Roman" pitchFamily="18" charset="0"/>
              </a:rPr>
              <a:t>«От </a:t>
            </a:r>
            <a:r>
              <a:rPr sz="2400" i="1" spc="-40" dirty="0">
                <a:latin typeface="Times New Roman" pitchFamily="18" charset="0"/>
                <a:cs typeface="Times New Roman" pitchFamily="18" charset="0"/>
              </a:rPr>
              <a:t>рождения </a:t>
            </a:r>
            <a:r>
              <a:rPr sz="2400" i="1" spc="-30" dirty="0">
                <a:latin typeface="Times New Roman" pitchFamily="18" charset="0"/>
                <a:cs typeface="Times New Roman" pitchFamily="18" charset="0"/>
              </a:rPr>
              <a:t>до  </a:t>
            </a:r>
            <a:r>
              <a:rPr sz="2400" i="1" spc="-110" dirty="0">
                <a:latin typeface="Times New Roman" pitchFamily="18" charset="0"/>
                <a:cs typeface="Times New Roman" pitchFamily="18" charset="0"/>
              </a:rPr>
              <a:t>школы» </a:t>
            </a:r>
            <a:r>
              <a:rPr sz="2400" i="1" spc="-50" dirty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sz="2400" i="1" spc="-65" dirty="0">
                <a:latin typeface="Times New Roman" pitchFamily="18" charset="0"/>
                <a:cs typeface="Times New Roman" pitchFamily="18" charset="0"/>
              </a:rPr>
              <a:t>редакцией</a:t>
            </a:r>
            <a:r>
              <a:rPr sz="2400" i="1" spc="-2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114" dirty="0">
                <a:latin typeface="Times New Roman" pitchFamily="18" charset="0"/>
                <a:cs typeface="Times New Roman" pitchFamily="18" charset="0"/>
              </a:rPr>
              <a:t>Н.Е.Вераксы,  </a:t>
            </a:r>
            <a:r>
              <a:rPr sz="2400" i="1" spc="-85" dirty="0">
                <a:latin typeface="Times New Roman" pitchFamily="18" charset="0"/>
                <a:cs typeface="Times New Roman" pitchFamily="18" charset="0"/>
              </a:rPr>
              <a:t>Т.С.Комаровой,</a:t>
            </a:r>
            <a:r>
              <a:rPr sz="2400" i="1" spc="-1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95" dirty="0">
                <a:latin typeface="Times New Roman" pitchFamily="18" charset="0"/>
                <a:cs typeface="Times New Roman" pitchFamily="18" charset="0"/>
              </a:rPr>
              <a:t>М.А.Васильевой</a:t>
            </a:r>
            <a:r>
              <a:rPr sz="2400" i="1" spc="-95" dirty="0">
                <a:latin typeface="Arial"/>
                <a:cs typeface="Arial"/>
              </a:rPr>
              <a:t>.</a:t>
            </a:r>
            <a:endParaRPr sz="2400" i="1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29874" y="6335443"/>
            <a:ext cx="8445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95" dirty="0">
                <a:solidFill>
                  <a:srgbClr val="073E87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72125" y="900099"/>
            <a:ext cx="3201035" cy="4702175"/>
            <a:chOff x="5472125" y="900099"/>
            <a:chExt cx="3201035" cy="4702175"/>
          </a:xfrm>
        </p:grpSpPr>
        <p:sp>
          <p:nvSpPr>
            <p:cNvPr id="5" name="object 5"/>
            <p:cNvSpPr/>
            <p:nvPr/>
          </p:nvSpPr>
          <p:spPr>
            <a:xfrm>
              <a:off x="5504840" y="932815"/>
              <a:ext cx="3143262" cy="46445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86412" y="914387"/>
              <a:ext cx="3172460" cy="4673600"/>
            </a:xfrm>
            <a:custGeom>
              <a:avLst/>
              <a:gdLst/>
              <a:ahLst/>
              <a:cxnLst/>
              <a:rect l="l" t="t" r="r" b="b"/>
              <a:pathLst>
                <a:path w="3172459" h="4673600">
                  <a:moveTo>
                    <a:pt x="0" y="0"/>
                  </a:moveTo>
                  <a:lnTo>
                    <a:pt x="3171850" y="0"/>
                  </a:lnTo>
                  <a:lnTo>
                    <a:pt x="3171850" y="4673180"/>
                  </a:lnTo>
                  <a:lnTo>
                    <a:pt x="0" y="467318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293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8814" marR="5080" indent="-19367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Направления </a:t>
            </a:r>
            <a:r>
              <a:rPr spc="-10" dirty="0"/>
              <a:t>взаимодействия </a:t>
            </a:r>
            <a:r>
              <a:rPr dirty="0"/>
              <a:t>с </a:t>
            </a:r>
            <a:r>
              <a:rPr spc="-20" dirty="0"/>
              <a:t>семьями  </a:t>
            </a:r>
            <a:r>
              <a:rPr i="1" spc="-15" dirty="0"/>
              <a:t>воспитанников: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8595" y="5373216"/>
            <a:ext cx="7929880" cy="1342390"/>
            <a:chOff x="428595" y="5373216"/>
            <a:chExt cx="7929880" cy="1342390"/>
          </a:xfrm>
        </p:grpSpPr>
        <p:sp>
          <p:nvSpPr>
            <p:cNvPr id="4" name="object 4"/>
            <p:cNvSpPr/>
            <p:nvPr/>
          </p:nvSpPr>
          <p:spPr>
            <a:xfrm>
              <a:off x="1271765" y="5765285"/>
              <a:ext cx="182118" cy="1821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51724" y="5745463"/>
              <a:ext cx="168275" cy="1682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45373" y="5739113"/>
              <a:ext cx="180975" cy="1809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65212" y="5759593"/>
              <a:ext cx="140017" cy="1400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8595" y="5373216"/>
              <a:ext cx="7929880" cy="1342390"/>
            </a:xfrm>
            <a:custGeom>
              <a:avLst/>
              <a:gdLst/>
              <a:ahLst/>
              <a:cxnLst/>
              <a:rect l="l" t="t" r="r" b="b"/>
              <a:pathLst>
                <a:path w="7929880" h="1342390">
                  <a:moveTo>
                    <a:pt x="7258646" y="0"/>
                  </a:moveTo>
                  <a:lnTo>
                    <a:pt x="670966" y="0"/>
                  </a:lnTo>
                  <a:lnTo>
                    <a:pt x="623049" y="1684"/>
                  </a:lnTo>
                  <a:lnTo>
                    <a:pt x="576041" y="6663"/>
                  </a:lnTo>
                  <a:lnTo>
                    <a:pt x="530056" y="14821"/>
                  </a:lnTo>
                  <a:lnTo>
                    <a:pt x="485207" y="26046"/>
                  </a:lnTo>
                  <a:lnTo>
                    <a:pt x="441608" y="40225"/>
                  </a:lnTo>
                  <a:lnTo>
                    <a:pt x="399372" y="57242"/>
                  </a:lnTo>
                  <a:lnTo>
                    <a:pt x="358614" y="76986"/>
                  </a:lnTo>
                  <a:lnTo>
                    <a:pt x="319446" y="99342"/>
                  </a:lnTo>
                  <a:lnTo>
                    <a:pt x="281982" y="124197"/>
                  </a:lnTo>
                  <a:lnTo>
                    <a:pt x="246336" y="151438"/>
                  </a:lnTo>
                  <a:lnTo>
                    <a:pt x="212620" y="180950"/>
                  </a:lnTo>
                  <a:lnTo>
                    <a:pt x="180950" y="212620"/>
                  </a:lnTo>
                  <a:lnTo>
                    <a:pt x="151438" y="246336"/>
                  </a:lnTo>
                  <a:lnTo>
                    <a:pt x="124197" y="281982"/>
                  </a:lnTo>
                  <a:lnTo>
                    <a:pt x="99342" y="319446"/>
                  </a:lnTo>
                  <a:lnTo>
                    <a:pt x="76986" y="358614"/>
                  </a:lnTo>
                  <a:lnTo>
                    <a:pt x="57242" y="399372"/>
                  </a:lnTo>
                  <a:lnTo>
                    <a:pt x="40225" y="441608"/>
                  </a:lnTo>
                  <a:lnTo>
                    <a:pt x="26046" y="485207"/>
                  </a:lnTo>
                  <a:lnTo>
                    <a:pt x="14821" y="530056"/>
                  </a:lnTo>
                  <a:lnTo>
                    <a:pt x="6663" y="576041"/>
                  </a:lnTo>
                  <a:lnTo>
                    <a:pt x="1684" y="623049"/>
                  </a:lnTo>
                  <a:lnTo>
                    <a:pt x="0" y="670966"/>
                  </a:lnTo>
                  <a:lnTo>
                    <a:pt x="1684" y="718883"/>
                  </a:lnTo>
                  <a:lnTo>
                    <a:pt x="6663" y="765891"/>
                  </a:lnTo>
                  <a:lnTo>
                    <a:pt x="14821" y="811876"/>
                  </a:lnTo>
                  <a:lnTo>
                    <a:pt x="26046" y="856725"/>
                  </a:lnTo>
                  <a:lnTo>
                    <a:pt x="40225" y="900324"/>
                  </a:lnTo>
                  <a:lnTo>
                    <a:pt x="57242" y="942559"/>
                  </a:lnTo>
                  <a:lnTo>
                    <a:pt x="76986" y="983318"/>
                  </a:lnTo>
                  <a:lnTo>
                    <a:pt x="99342" y="1022486"/>
                  </a:lnTo>
                  <a:lnTo>
                    <a:pt x="124197" y="1059950"/>
                  </a:lnTo>
                  <a:lnTo>
                    <a:pt x="151438" y="1095596"/>
                  </a:lnTo>
                  <a:lnTo>
                    <a:pt x="180950" y="1129311"/>
                  </a:lnTo>
                  <a:lnTo>
                    <a:pt x="212620" y="1160982"/>
                  </a:lnTo>
                  <a:lnTo>
                    <a:pt x="246336" y="1190494"/>
                  </a:lnTo>
                  <a:lnTo>
                    <a:pt x="281982" y="1217734"/>
                  </a:lnTo>
                  <a:lnTo>
                    <a:pt x="319446" y="1242590"/>
                  </a:lnTo>
                  <a:lnTo>
                    <a:pt x="358614" y="1264946"/>
                  </a:lnTo>
                  <a:lnTo>
                    <a:pt x="399372" y="1284689"/>
                  </a:lnTo>
                  <a:lnTo>
                    <a:pt x="441608" y="1301707"/>
                  </a:lnTo>
                  <a:lnTo>
                    <a:pt x="485207" y="1315885"/>
                  </a:lnTo>
                  <a:lnTo>
                    <a:pt x="530056" y="1327111"/>
                  </a:lnTo>
                  <a:lnTo>
                    <a:pt x="576041" y="1335269"/>
                  </a:lnTo>
                  <a:lnTo>
                    <a:pt x="623049" y="1340248"/>
                  </a:lnTo>
                  <a:lnTo>
                    <a:pt x="670966" y="1341932"/>
                  </a:lnTo>
                  <a:lnTo>
                    <a:pt x="7258646" y="1341932"/>
                  </a:lnTo>
                  <a:lnTo>
                    <a:pt x="7306565" y="1340248"/>
                  </a:lnTo>
                  <a:lnTo>
                    <a:pt x="7353574" y="1335269"/>
                  </a:lnTo>
                  <a:lnTo>
                    <a:pt x="7399560" y="1327111"/>
                  </a:lnTo>
                  <a:lnTo>
                    <a:pt x="7444410" y="1315885"/>
                  </a:lnTo>
                  <a:lnTo>
                    <a:pt x="7488010" y="1301707"/>
                  </a:lnTo>
                  <a:lnTo>
                    <a:pt x="7530245" y="1284689"/>
                  </a:lnTo>
                  <a:lnTo>
                    <a:pt x="7571004" y="1264946"/>
                  </a:lnTo>
                  <a:lnTo>
                    <a:pt x="7610172" y="1242590"/>
                  </a:lnTo>
                  <a:lnTo>
                    <a:pt x="7647636" y="1217734"/>
                  </a:lnTo>
                  <a:lnTo>
                    <a:pt x="7683282" y="1190494"/>
                  </a:lnTo>
                  <a:lnTo>
                    <a:pt x="7716997" y="1160982"/>
                  </a:lnTo>
                  <a:lnTo>
                    <a:pt x="7748667" y="1129311"/>
                  </a:lnTo>
                  <a:lnTo>
                    <a:pt x="7778179" y="1095596"/>
                  </a:lnTo>
                  <a:lnTo>
                    <a:pt x="7805419" y="1059950"/>
                  </a:lnTo>
                  <a:lnTo>
                    <a:pt x="7830273" y="1022486"/>
                  </a:lnTo>
                  <a:lnTo>
                    <a:pt x="7852629" y="983318"/>
                  </a:lnTo>
                  <a:lnTo>
                    <a:pt x="7872372" y="942559"/>
                  </a:lnTo>
                  <a:lnTo>
                    <a:pt x="7889389" y="900324"/>
                  </a:lnTo>
                  <a:lnTo>
                    <a:pt x="7903567" y="856725"/>
                  </a:lnTo>
                  <a:lnTo>
                    <a:pt x="7914792" y="811876"/>
                  </a:lnTo>
                  <a:lnTo>
                    <a:pt x="7922950" y="765891"/>
                  </a:lnTo>
                  <a:lnTo>
                    <a:pt x="7927928" y="718883"/>
                  </a:lnTo>
                  <a:lnTo>
                    <a:pt x="7929613" y="670966"/>
                  </a:lnTo>
                  <a:lnTo>
                    <a:pt x="7927928" y="623049"/>
                  </a:lnTo>
                  <a:lnTo>
                    <a:pt x="7922950" y="576041"/>
                  </a:lnTo>
                  <a:lnTo>
                    <a:pt x="7914792" y="530056"/>
                  </a:lnTo>
                  <a:lnTo>
                    <a:pt x="7903567" y="485207"/>
                  </a:lnTo>
                  <a:lnTo>
                    <a:pt x="7889389" y="441608"/>
                  </a:lnTo>
                  <a:lnTo>
                    <a:pt x="7872372" y="399372"/>
                  </a:lnTo>
                  <a:lnTo>
                    <a:pt x="7852629" y="358614"/>
                  </a:lnTo>
                  <a:lnTo>
                    <a:pt x="7830273" y="319446"/>
                  </a:lnTo>
                  <a:lnTo>
                    <a:pt x="7805419" y="281982"/>
                  </a:lnTo>
                  <a:lnTo>
                    <a:pt x="7778179" y="246336"/>
                  </a:lnTo>
                  <a:lnTo>
                    <a:pt x="7748667" y="212620"/>
                  </a:lnTo>
                  <a:lnTo>
                    <a:pt x="7716997" y="180950"/>
                  </a:lnTo>
                  <a:lnTo>
                    <a:pt x="7683282" y="151438"/>
                  </a:lnTo>
                  <a:lnTo>
                    <a:pt x="7647636" y="124197"/>
                  </a:lnTo>
                  <a:lnTo>
                    <a:pt x="7610172" y="99342"/>
                  </a:lnTo>
                  <a:lnTo>
                    <a:pt x="7571004" y="76986"/>
                  </a:lnTo>
                  <a:lnTo>
                    <a:pt x="7530245" y="57242"/>
                  </a:lnTo>
                  <a:lnTo>
                    <a:pt x="7488010" y="40225"/>
                  </a:lnTo>
                  <a:lnTo>
                    <a:pt x="7444410" y="26046"/>
                  </a:lnTo>
                  <a:lnTo>
                    <a:pt x="7399560" y="14821"/>
                  </a:lnTo>
                  <a:lnTo>
                    <a:pt x="7353574" y="6663"/>
                  </a:lnTo>
                  <a:lnTo>
                    <a:pt x="7306565" y="1684"/>
                  </a:lnTo>
                  <a:lnTo>
                    <a:pt x="7258646" y="0"/>
                  </a:lnTo>
                  <a:close/>
                </a:path>
              </a:pathLst>
            </a:custGeom>
            <a:solidFill>
              <a:srgbClr val="4584D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28595" y="1506232"/>
            <a:ext cx="7929880" cy="2280285"/>
            <a:chOff x="428595" y="1506232"/>
            <a:chExt cx="7929880" cy="2280285"/>
          </a:xfrm>
        </p:grpSpPr>
        <p:sp>
          <p:nvSpPr>
            <p:cNvPr id="10" name="object 10"/>
            <p:cNvSpPr/>
            <p:nvPr/>
          </p:nvSpPr>
          <p:spPr>
            <a:xfrm>
              <a:off x="428595" y="2214562"/>
              <a:ext cx="7929880" cy="1571625"/>
            </a:xfrm>
            <a:custGeom>
              <a:avLst/>
              <a:gdLst/>
              <a:ahLst/>
              <a:cxnLst/>
              <a:rect l="l" t="t" r="r" b="b"/>
              <a:pathLst>
                <a:path w="7929880" h="1571625">
                  <a:moveTo>
                    <a:pt x="7143800" y="0"/>
                  </a:moveTo>
                  <a:lnTo>
                    <a:pt x="785812" y="0"/>
                  </a:lnTo>
                  <a:lnTo>
                    <a:pt x="737943" y="1434"/>
                  </a:lnTo>
                  <a:lnTo>
                    <a:pt x="690833" y="5681"/>
                  </a:lnTo>
                  <a:lnTo>
                    <a:pt x="644563" y="12660"/>
                  </a:lnTo>
                  <a:lnTo>
                    <a:pt x="599216" y="22288"/>
                  </a:lnTo>
                  <a:lnTo>
                    <a:pt x="554874" y="34482"/>
                  </a:lnTo>
                  <a:lnTo>
                    <a:pt x="511620" y="49161"/>
                  </a:lnTo>
                  <a:lnTo>
                    <a:pt x="469534" y="66243"/>
                  </a:lnTo>
                  <a:lnTo>
                    <a:pt x="428701" y="85645"/>
                  </a:lnTo>
                  <a:lnTo>
                    <a:pt x="389201" y="107285"/>
                  </a:lnTo>
                  <a:lnTo>
                    <a:pt x="351117" y="131081"/>
                  </a:lnTo>
                  <a:lnTo>
                    <a:pt x="314531" y="156950"/>
                  </a:lnTo>
                  <a:lnTo>
                    <a:pt x="279526" y="184811"/>
                  </a:lnTo>
                  <a:lnTo>
                    <a:pt x="246184" y="214581"/>
                  </a:lnTo>
                  <a:lnTo>
                    <a:pt x="214586" y="246179"/>
                  </a:lnTo>
                  <a:lnTo>
                    <a:pt x="184815" y="279521"/>
                  </a:lnTo>
                  <a:lnTo>
                    <a:pt x="156954" y="314526"/>
                  </a:lnTo>
                  <a:lnTo>
                    <a:pt x="131084" y="351111"/>
                  </a:lnTo>
                  <a:lnTo>
                    <a:pt x="107288" y="389195"/>
                  </a:lnTo>
                  <a:lnTo>
                    <a:pt x="85647" y="428695"/>
                  </a:lnTo>
                  <a:lnTo>
                    <a:pt x="66245" y="469529"/>
                  </a:lnTo>
                  <a:lnTo>
                    <a:pt x="49163" y="511615"/>
                  </a:lnTo>
                  <a:lnTo>
                    <a:pt x="34483" y="554870"/>
                  </a:lnTo>
                  <a:lnTo>
                    <a:pt x="22288" y="599212"/>
                  </a:lnTo>
                  <a:lnTo>
                    <a:pt x="12660" y="644560"/>
                  </a:lnTo>
                  <a:lnTo>
                    <a:pt x="5681" y="690831"/>
                  </a:lnTo>
                  <a:lnTo>
                    <a:pt x="1434" y="737942"/>
                  </a:lnTo>
                  <a:lnTo>
                    <a:pt x="0" y="785812"/>
                  </a:lnTo>
                  <a:lnTo>
                    <a:pt x="1434" y="833682"/>
                  </a:lnTo>
                  <a:lnTo>
                    <a:pt x="5681" y="880793"/>
                  </a:lnTo>
                  <a:lnTo>
                    <a:pt x="12660" y="927064"/>
                  </a:lnTo>
                  <a:lnTo>
                    <a:pt x="22288" y="972412"/>
                  </a:lnTo>
                  <a:lnTo>
                    <a:pt x="34483" y="1016754"/>
                  </a:lnTo>
                  <a:lnTo>
                    <a:pt x="49163" y="1060009"/>
                  </a:lnTo>
                  <a:lnTo>
                    <a:pt x="66245" y="1102095"/>
                  </a:lnTo>
                  <a:lnTo>
                    <a:pt x="85647" y="1142929"/>
                  </a:lnTo>
                  <a:lnTo>
                    <a:pt x="107288" y="1182429"/>
                  </a:lnTo>
                  <a:lnTo>
                    <a:pt x="131084" y="1220513"/>
                  </a:lnTo>
                  <a:lnTo>
                    <a:pt x="156954" y="1257098"/>
                  </a:lnTo>
                  <a:lnTo>
                    <a:pt x="184815" y="1292103"/>
                  </a:lnTo>
                  <a:lnTo>
                    <a:pt x="214586" y="1325445"/>
                  </a:lnTo>
                  <a:lnTo>
                    <a:pt x="246184" y="1357043"/>
                  </a:lnTo>
                  <a:lnTo>
                    <a:pt x="279526" y="1386813"/>
                  </a:lnTo>
                  <a:lnTo>
                    <a:pt x="314531" y="1414674"/>
                  </a:lnTo>
                  <a:lnTo>
                    <a:pt x="351117" y="1440543"/>
                  </a:lnTo>
                  <a:lnTo>
                    <a:pt x="389201" y="1464339"/>
                  </a:lnTo>
                  <a:lnTo>
                    <a:pt x="428701" y="1485979"/>
                  </a:lnTo>
                  <a:lnTo>
                    <a:pt x="469534" y="1505381"/>
                  </a:lnTo>
                  <a:lnTo>
                    <a:pt x="511620" y="1522463"/>
                  </a:lnTo>
                  <a:lnTo>
                    <a:pt x="554874" y="1537142"/>
                  </a:lnTo>
                  <a:lnTo>
                    <a:pt x="599216" y="1549336"/>
                  </a:lnTo>
                  <a:lnTo>
                    <a:pt x="644563" y="1558964"/>
                  </a:lnTo>
                  <a:lnTo>
                    <a:pt x="690833" y="1565943"/>
                  </a:lnTo>
                  <a:lnTo>
                    <a:pt x="737943" y="1570190"/>
                  </a:lnTo>
                  <a:lnTo>
                    <a:pt x="785812" y="1571625"/>
                  </a:lnTo>
                  <a:lnTo>
                    <a:pt x="7143800" y="1571625"/>
                  </a:lnTo>
                  <a:lnTo>
                    <a:pt x="7191670" y="1570190"/>
                  </a:lnTo>
                  <a:lnTo>
                    <a:pt x="7238782" y="1565943"/>
                  </a:lnTo>
                  <a:lnTo>
                    <a:pt x="7285052" y="1558964"/>
                  </a:lnTo>
                  <a:lnTo>
                    <a:pt x="7330400" y="1549336"/>
                  </a:lnTo>
                  <a:lnTo>
                    <a:pt x="7374743" y="1537142"/>
                  </a:lnTo>
                  <a:lnTo>
                    <a:pt x="7417998" y="1522463"/>
                  </a:lnTo>
                  <a:lnTo>
                    <a:pt x="7460083" y="1505381"/>
                  </a:lnTo>
                  <a:lnTo>
                    <a:pt x="7500917" y="1485979"/>
                  </a:lnTo>
                  <a:lnTo>
                    <a:pt x="7540417" y="1464339"/>
                  </a:lnTo>
                  <a:lnTo>
                    <a:pt x="7578501" y="1440543"/>
                  </a:lnTo>
                  <a:lnTo>
                    <a:pt x="7615086" y="1414674"/>
                  </a:lnTo>
                  <a:lnTo>
                    <a:pt x="7650091" y="1386813"/>
                  </a:lnTo>
                  <a:lnTo>
                    <a:pt x="7683434" y="1357043"/>
                  </a:lnTo>
                  <a:lnTo>
                    <a:pt x="7715031" y="1325445"/>
                  </a:lnTo>
                  <a:lnTo>
                    <a:pt x="7744801" y="1292103"/>
                  </a:lnTo>
                  <a:lnTo>
                    <a:pt x="7772662" y="1257098"/>
                  </a:lnTo>
                  <a:lnTo>
                    <a:pt x="7798532" y="1220513"/>
                  </a:lnTo>
                  <a:lnTo>
                    <a:pt x="7822327" y="1182429"/>
                  </a:lnTo>
                  <a:lnTo>
                    <a:pt x="7843967" y="1142929"/>
                  </a:lnTo>
                  <a:lnTo>
                    <a:pt x="7863369" y="1102095"/>
                  </a:lnTo>
                  <a:lnTo>
                    <a:pt x="7880451" y="1060009"/>
                  </a:lnTo>
                  <a:lnTo>
                    <a:pt x="7895130" y="1016754"/>
                  </a:lnTo>
                  <a:lnTo>
                    <a:pt x="7907325" y="972412"/>
                  </a:lnTo>
                  <a:lnTo>
                    <a:pt x="7916952" y="927064"/>
                  </a:lnTo>
                  <a:lnTo>
                    <a:pt x="7923931" y="880793"/>
                  </a:lnTo>
                  <a:lnTo>
                    <a:pt x="7928179" y="833682"/>
                  </a:lnTo>
                  <a:lnTo>
                    <a:pt x="7929613" y="785812"/>
                  </a:lnTo>
                  <a:lnTo>
                    <a:pt x="7928179" y="737942"/>
                  </a:lnTo>
                  <a:lnTo>
                    <a:pt x="7923931" y="690831"/>
                  </a:lnTo>
                  <a:lnTo>
                    <a:pt x="7916952" y="644560"/>
                  </a:lnTo>
                  <a:lnTo>
                    <a:pt x="7907325" y="599212"/>
                  </a:lnTo>
                  <a:lnTo>
                    <a:pt x="7895130" y="554870"/>
                  </a:lnTo>
                  <a:lnTo>
                    <a:pt x="7880451" y="511615"/>
                  </a:lnTo>
                  <a:lnTo>
                    <a:pt x="7863369" y="469529"/>
                  </a:lnTo>
                  <a:lnTo>
                    <a:pt x="7843967" y="428695"/>
                  </a:lnTo>
                  <a:lnTo>
                    <a:pt x="7822327" y="389195"/>
                  </a:lnTo>
                  <a:lnTo>
                    <a:pt x="7798532" y="351111"/>
                  </a:lnTo>
                  <a:lnTo>
                    <a:pt x="7772662" y="314526"/>
                  </a:lnTo>
                  <a:lnTo>
                    <a:pt x="7744801" y="279521"/>
                  </a:lnTo>
                  <a:lnTo>
                    <a:pt x="7715031" y="246179"/>
                  </a:lnTo>
                  <a:lnTo>
                    <a:pt x="7683434" y="214581"/>
                  </a:lnTo>
                  <a:lnTo>
                    <a:pt x="7650091" y="184811"/>
                  </a:lnTo>
                  <a:lnTo>
                    <a:pt x="7615086" y="156950"/>
                  </a:lnTo>
                  <a:lnTo>
                    <a:pt x="7578501" y="131081"/>
                  </a:lnTo>
                  <a:lnTo>
                    <a:pt x="7540417" y="107285"/>
                  </a:lnTo>
                  <a:lnTo>
                    <a:pt x="7500917" y="85645"/>
                  </a:lnTo>
                  <a:lnTo>
                    <a:pt x="7460083" y="66243"/>
                  </a:lnTo>
                  <a:lnTo>
                    <a:pt x="7417998" y="49161"/>
                  </a:lnTo>
                  <a:lnTo>
                    <a:pt x="7374743" y="34482"/>
                  </a:lnTo>
                  <a:lnTo>
                    <a:pt x="7330400" y="22288"/>
                  </a:lnTo>
                  <a:lnTo>
                    <a:pt x="7285052" y="12660"/>
                  </a:lnTo>
                  <a:lnTo>
                    <a:pt x="7238782" y="5681"/>
                  </a:lnTo>
                  <a:lnTo>
                    <a:pt x="7191670" y="1434"/>
                  </a:lnTo>
                  <a:lnTo>
                    <a:pt x="7143800" y="0"/>
                  </a:lnTo>
                  <a:close/>
                </a:path>
              </a:pathLst>
            </a:custGeom>
            <a:solidFill>
              <a:srgbClr val="4584D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51313" y="1506232"/>
              <a:ext cx="1479702" cy="70831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38039" y="2287765"/>
            <a:ext cx="7325995" cy="840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814"/>
              </a:lnSpc>
              <a:spcBef>
                <a:spcPts val="100"/>
              </a:spcBef>
            </a:pPr>
            <a:r>
              <a:rPr sz="1600" b="1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ВЗАИМОПОЗНАНИЕ </a:t>
            </a:r>
            <a:r>
              <a:rPr sz="1600" b="1" i="1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600" b="1" i="1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2060"/>
                </a:solidFill>
                <a:latin typeface="Times New Roman"/>
                <a:cs typeface="Times New Roman"/>
              </a:rPr>
              <a:t>ВЗАИМОИНФОРМИРОВАНИЕ</a:t>
            </a:r>
            <a:endParaRPr sz="1600">
              <a:latin typeface="Times New Roman"/>
              <a:cs typeface="Times New Roman"/>
            </a:endParaRPr>
          </a:p>
          <a:p>
            <a:pPr marL="12700" marR="5080" indent="-1905" algn="ctr">
              <a:lnSpc>
                <a:spcPts val="1510"/>
              </a:lnSpc>
              <a:spcBef>
                <a:spcPts val="90"/>
              </a:spcBef>
            </a:pPr>
            <a:r>
              <a:rPr sz="1400" b="1" spc="-50" dirty="0">
                <a:solidFill>
                  <a:srgbClr val="002060"/>
                </a:solidFill>
                <a:latin typeface="Arial"/>
                <a:cs typeface="Arial"/>
              </a:rPr>
              <a:t>(</a:t>
            </a:r>
            <a:r>
              <a:rPr sz="1400" spc="-50" dirty="0">
                <a:latin typeface="Arial"/>
                <a:cs typeface="Arial"/>
              </a:rPr>
              <a:t>беседы, консультации, буклеты, </a:t>
            </a:r>
            <a:r>
              <a:rPr sz="1400" spc="-35" dirty="0">
                <a:latin typeface="Arial"/>
                <a:cs typeface="Arial"/>
              </a:rPr>
              <a:t>памятки, папки-передвижки, </a:t>
            </a:r>
            <a:r>
              <a:rPr sz="1400" spc="-45" dirty="0">
                <a:latin typeface="Arial"/>
                <a:cs typeface="Arial"/>
              </a:rPr>
              <a:t>анкетирование, </a:t>
            </a:r>
            <a:r>
              <a:rPr sz="1400" spc="-55" dirty="0">
                <a:latin typeface="Arial"/>
                <a:cs typeface="Arial"/>
              </a:rPr>
              <a:t>посещение  семей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на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дому,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сбор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сведений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семье,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проведение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Дней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открытых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дверей,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информирование  </a:t>
            </a:r>
            <a:r>
              <a:rPr sz="1400" spc="-50" dirty="0">
                <a:latin typeface="Arial"/>
                <a:cs typeface="Arial"/>
              </a:rPr>
              <a:t>через </a:t>
            </a:r>
            <a:r>
              <a:rPr sz="1400" spc="-65" dirty="0">
                <a:latin typeface="Arial"/>
                <a:cs typeface="Arial"/>
              </a:rPr>
              <a:t>сайт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ДОУ)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8595" y="3857625"/>
            <a:ext cx="7929880" cy="1357630"/>
          </a:xfrm>
          <a:custGeom>
            <a:avLst/>
            <a:gdLst/>
            <a:ahLst/>
            <a:cxnLst/>
            <a:rect l="l" t="t" r="r" b="b"/>
            <a:pathLst>
              <a:path w="7929880" h="1357629">
                <a:moveTo>
                  <a:pt x="7250950" y="0"/>
                </a:moveTo>
                <a:lnTo>
                  <a:pt x="678662" y="0"/>
                </a:lnTo>
                <a:lnTo>
                  <a:pt x="630195" y="1704"/>
                </a:lnTo>
                <a:lnTo>
                  <a:pt x="582647" y="6739"/>
                </a:lnTo>
                <a:lnTo>
                  <a:pt x="536134" y="14991"/>
                </a:lnTo>
                <a:lnTo>
                  <a:pt x="490771" y="26345"/>
                </a:lnTo>
                <a:lnTo>
                  <a:pt x="446672" y="40686"/>
                </a:lnTo>
                <a:lnTo>
                  <a:pt x="403952" y="57898"/>
                </a:lnTo>
                <a:lnTo>
                  <a:pt x="362725" y="77868"/>
                </a:lnTo>
                <a:lnTo>
                  <a:pt x="323108" y="100481"/>
                </a:lnTo>
                <a:lnTo>
                  <a:pt x="285215" y="125621"/>
                </a:lnTo>
                <a:lnTo>
                  <a:pt x="249159" y="153173"/>
                </a:lnTo>
                <a:lnTo>
                  <a:pt x="215058" y="183024"/>
                </a:lnTo>
                <a:lnTo>
                  <a:pt x="183024" y="215058"/>
                </a:lnTo>
                <a:lnTo>
                  <a:pt x="153173" y="249159"/>
                </a:lnTo>
                <a:lnTo>
                  <a:pt x="125621" y="285215"/>
                </a:lnTo>
                <a:lnTo>
                  <a:pt x="100481" y="323108"/>
                </a:lnTo>
                <a:lnTo>
                  <a:pt x="77868" y="362725"/>
                </a:lnTo>
                <a:lnTo>
                  <a:pt x="57898" y="403952"/>
                </a:lnTo>
                <a:lnTo>
                  <a:pt x="40686" y="446672"/>
                </a:lnTo>
                <a:lnTo>
                  <a:pt x="26345" y="490771"/>
                </a:lnTo>
                <a:lnTo>
                  <a:pt x="14991" y="536134"/>
                </a:lnTo>
                <a:lnTo>
                  <a:pt x="6739" y="582647"/>
                </a:lnTo>
                <a:lnTo>
                  <a:pt x="1704" y="630195"/>
                </a:lnTo>
                <a:lnTo>
                  <a:pt x="0" y="678662"/>
                </a:lnTo>
                <a:lnTo>
                  <a:pt x="1704" y="727129"/>
                </a:lnTo>
                <a:lnTo>
                  <a:pt x="6739" y="774677"/>
                </a:lnTo>
                <a:lnTo>
                  <a:pt x="14991" y="821190"/>
                </a:lnTo>
                <a:lnTo>
                  <a:pt x="26345" y="866553"/>
                </a:lnTo>
                <a:lnTo>
                  <a:pt x="40686" y="910653"/>
                </a:lnTo>
                <a:lnTo>
                  <a:pt x="57898" y="953373"/>
                </a:lnTo>
                <a:lnTo>
                  <a:pt x="77868" y="994599"/>
                </a:lnTo>
                <a:lnTo>
                  <a:pt x="100481" y="1034216"/>
                </a:lnTo>
                <a:lnTo>
                  <a:pt x="125621" y="1072110"/>
                </a:lnTo>
                <a:lnTo>
                  <a:pt x="153173" y="1108165"/>
                </a:lnTo>
                <a:lnTo>
                  <a:pt x="183024" y="1142267"/>
                </a:lnTo>
                <a:lnTo>
                  <a:pt x="215058" y="1174300"/>
                </a:lnTo>
                <a:lnTo>
                  <a:pt x="249159" y="1204151"/>
                </a:lnTo>
                <a:lnTo>
                  <a:pt x="285215" y="1231703"/>
                </a:lnTo>
                <a:lnTo>
                  <a:pt x="323108" y="1256843"/>
                </a:lnTo>
                <a:lnTo>
                  <a:pt x="362725" y="1279456"/>
                </a:lnTo>
                <a:lnTo>
                  <a:pt x="403952" y="1299426"/>
                </a:lnTo>
                <a:lnTo>
                  <a:pt x="446672" y="1316639"/>
                </a:lnTo>
                <a:lnTo>
                  <a:pt x="490771" y="1330979"/>
                </a:lnTo>
                <a:lnTo>
                  <a:pt x="536134" y="1342333"/>
                </a:lnTo>
                <a:lnTo>
                  <a:pt x="582647" y="1350585"/>
                </a:lnTo>
                <a:lnTo>
                  <a:pt x="630195" y="1355621"/>
                </a:lnTo>
                <a:lnTo>
                  <a:pt x="678662" y="1357325"/>
                </a:lnTo>
                <a:lnTo>
                  <a:pt x="7250963" y="1357325"/>
                </a:lnTo>
                <a:lnTo>
                  <a:pt x="7299429" y="1355621"/>
                </a:lnTo>
                <a:lnTo>
                  <a:pt x="7346975" y="1350585"/>
                </a:lnTo>
                <a:lnTo>
                  <a:pt x="7393486" y="1342333"/>
                </a:lnTo>
                <a:lnTo>
                  <a:pt x="7438849" y="1330979"/>
                </a:lnTo>
                <a:lnTo>
                  <a:pt x="7482947" y="1316639"/>
                </a:lnTo>
                <a:lnTo>
                  <a:pt x="7525666" y="1299426"/>
                </a:lnTo>
                <a:lnTo>
                  <a:pt x="7566891" y="1279456"/>
                </a:lnTo>
                <a:lnTo>
                  <a:pt x="7606508" y="1256843"/>
                </a:lnTo>
                <a:lnTo>
                  <a:pt x="7644401" y="1231703"/>
                </a:lnTo>
                <a:lnTo>
                  <a:pt x="7680455" y="1204151"/>
                </a:lnTo>
                <a:lnTo>
                  <a:pt x="7714556" y="1174300"/>
                </a:lnTo>
                <a:lnTo>
                  <a:pt x="7746590" y="1142267"/>
                </a:lnTo>
                <a:lnTo>
                  <a:pt x="7776440" y="1108165"/>
                </a:lnTo>
                <a:lnTo>
                  <a:pt x="7803992" y="1072110"/>
                </a:lnTo>
                <a:lnTo>
                  <a:pt x="7829132" y="1034216"/>
                </a:lnTo>
                <a:lnTo>
                  <a:pt x="7851744" y="994599"/>
                </a:lnTo>
                <a:lnTo>
                  <a:pt x="7871714" y="953373"/>
                </a:lnTo>
                <a:lnTo>
                  <a:pt x="7888927" y="910653"/>
                </a:lnTo>
                <a:lnTo>
                  <a:pt x="7903268" y="866553"/>
                </a:lnTo>
                <a:lnTo>
                  <a:pt x="7914621" y="821190"/>
                </a:lnTo>
                <a:lnTo>
                  <a:pt x="7922873" y="774677"/>
                </a:lnTo>
                <a:lnTo>
                  <a:pt x="7927909" y="727129"/>
                </a:lnTo>
                <a:lnTo>
                  <a:pt x="7929613" y="678662"/>
                </a:lnTo>
                <a:lnTo>
                  <a:pt x="7927909" y="630195"/>
                </a:lnTo>
                <a:lnTo>
                  <a:pt x="7922873" y="582647"/>
                </a:lnTo>
                <a:lnTo>
                  <a:pt x="7914621" y="536134"/>
                </a:lnTo>
                <a:lnTo>
                  <a:pt x="7903267" y="490771"/>
                </a:lnTo>
                <a:lnTo>
                  <a:pt x="7888927" y="446672"/>
                </a:lnTo>
                <a:lnTo>
                  <a:pt x="7871714" y="403952"/>
                </a:lnTo>
                <a:lnTo>
                  <a:pt x="7851744" y="362725"/>
                </a:lnTo>
                <a:lnTo>
                  <a:pt x="7829131" y="323108"/>
                </a:lnTo>
                <a:lnTo>
                  <a:pt x="7803992" y="285215"/>
                </a:lnTo>
                <a:lnTo>
                  <a:pt x="7776439" y="249159"/>
                </a:lnTo>
                <a:lnTo>
                  <a:pt x="7746588" y="215058"/>
                </a:lnTo>
                <a:lnTo>
                  <a:pt x="7714555" y="183024"/>
                </a:lnTo>
                <a:lnTo>
                  <a:pt x="7680453" y="153173"/>
                </a:lnTo>
                <a:lnTo>
                  <a:pt x="7644398" y="125621"/>
                </a:lnTo>
                <a:lnTo>
                  <a:pt x="7606504" y="100481"/>
                </a:lnTo>
                <a:lnTo>
                  <a:pt x="7566887" y="77868"/>
                </a:lnTo>
                <a:lnTo>
                  <a:pt x="7525661" y="57898"/>
                </a:lnTo>
                <a:lnTo>
                  <a:pt x="7482941" y="40686"/>
                </a:lnTo>
                <a:lnTo>
                  <a:pt x="7438842" y="26345"/>
                </a:lnTo>
                <a:lnTo>
                  <a:pt x="7393478" y="14991"/>
                </a:lnTo>
                <a:lnTo>
                  <a:pt x="7346965" y="6739"/>
                </a:lnTo>
                <a:lnTo>
                  <a:pt x="7299418" y="1704"/>
                </a:lnTo>
                <a:lnTo>
                  <a:pt x="7250950" y="0"/>
                </a:lnTo>
                <a:close/>
              </a:path>
            </a:pathLst>
          </a:custGeom>
          <a:solidFill>
            <a:srgbClr val="4584D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15769" y="3927030"/>
            <a:ext cx="4631055" cy="92710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511175" marR="502920" indent="635" algn="ctr">
              <a:lnSpc>
                <a:spcPts val="1939"/>
              </a:lnSpc>
              <a:spcBef>
                <a:spcPts val="345"/>
              </a:spcBef>
            </a:pPr>
            <a:r>
              <a:rPr sz="1800" b="1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НЕПРЕРЫВНОЕ </a:t>
            </a:r>
            <a:r>
              <a:rPr sz="1800" b="1" i="1" spc="-25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ОБРАЗОВАНИЕ  </a:t>
            </a:r>
            <a:r>
              <a:rPr sz="1800" b="1" i="1" spc="-15" dirty="0">
                <a:solidFill>
                  <a:srgbClr val="002060"/>
                </a:solidFill>
                <a:latin typeface="Times New Roman"/>
                <a:cs typeface="Times New Roman"/>
              </a:rPr>
              <a:t>ВОСПИТЫВАЮЩИХ</a:t>
            </a:r>
            <a:r>
              <a:rPr sz="1800" b="1" i="1" spc="-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2060"/>
                </a:solidFill>
                <a:latin typeface="Times New Roman"/>
                <a:cs typeface="Times New Roman"/>
              </a:rPr>
              <a:t>ВЗРОСЛЫХ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1370"/>
              </a:lnSpc>
            </a:pPr>
            <a:r>
              <a:rPr sz="1400" spc="-40" dirty="0">
                <a:latin typeface="Arial"/>
                <a:cs typeface="Arial"/>
              </a:rPr>
              <a:t>(родительские </a:t>
            </a:r>
            <a:r>
              <a:rPr sz="1400" spc="-45" dirty="0">
                <a:latin typeface="Arial"/>
                <a:cs typeface="Arial"/>
              </a:rPr>
              <a:t>собрания, семинары-практикумы,</a:t>
            </a:r>
            <a:r>
              <a:rPr sz="1400" spc="-19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тренинги,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95"/>
              </a:lnSpc>
            </a:pPr>
            <a:r>
              <a:rPr sz="1400" spc="-65" dirty="0">
                <a:latin typeface="Arial"/>
                <a:cs typeface="Arial"/>
              </a:rPr>
              <a:t>мастер-классы, </a:t>
            </a:r>
            <a:r>
              <a:rPr sz="1400" spc="-40" dirty="0">
                <a:latin typeface="Arial"/>
                <a:cs typeface="Arial"/>
              </a:rPr>
              <a:t>круглые </a:t>
            </a:r>
            <a:r>
              <a:rPr sz="1400" spc="-70" dirty="0">
                <a:latin typeface="Arial"/>
                <a:cs typeface="Arial"/>
              </a:rPr>
              <a:t>столы </a:t>
            </a:r>
            <a:r>
              <a:rPr sz="1400" spc="-45" dirty="0">
                <a:latin typeface="Arial"/>
                <a:cs typeface="Arial"/>
              </a:rPr>
              <a:t>и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т.п.)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85824" y="5449003"/>
            <a:ext cx="6372225" cy="117411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82700" marR="278130" indent="-996315">
              <a:lnSpc>
                <a:spcPts val="1939"/>
              </a:lnSpc>
              <a:spcBef>
                <a:spcPts val="345"/>
              </a:spcBef>
            </a:pPr>
            <a:r>
              <a:rPr sz="1800" b="1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СОВМЕСТНАЯ ДЕЯТЕЛЬНОСТЬ </a:t>
            </a:r>
            <a:r>
              <a:rPr sz="1800" b="1" i="1" spc="-25" dirty="0">
                <a:solidFill>
                  <a:srgbClr val="002060"/>
                </a:solidFill>
                <a:latin typeface="Times New Roman"/>
                <a:cs typeface="Times New Roman"/>
              </a:rPr>
              <a:t>ВСЕХ </a:t>
            </a:r>
            <a:r>
              <a:rPr sz="1800" b="1" i="1" spc="-20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  </a:t>
            </a:r>
            <a:r>
              <a:rPr sz="1800" b="1" i="1" spc="-15" dirty="0">
                <a:solidFill>
                  <a:srgbClr val="002060"/>
                </a:solidFill>
                <a:latin typeface="Times New Roman"/>
                <a:cs typeface="Times New Roman"/>
              </a:rPr>
              <a:t>ПЕДАГОГИЧЕСКОГО ПРОЦЕССА:  </a:t>
            </a:r>
            <a:r>
              <a:rPr sz="1800" b="1" i="1" spc="-10" dirty="0">
                <a:solidFill>
                  <a:srgbClr val="002060"/>
                </a:solidFill>
                <a:latin typeface="Times New Roman"/>
                <a:cs typeface="Times New Roman"/>
              </a:rPr>
              <a:t>ПЕДАГОГОВ, РОДИТЕЛЕЙ,</a:t>
            </a:r>
            <a:r>
              <a:rPr sz="1800" b="1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 ДЕТЕЙ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1375"/>
              </a:lnSpc>
            </a:pPr>
            <a:r>
              <a:rPr sz="1400" spc="-55" dirty="0">
                <a:latin typeface="Arial"/>
                <a:cs typeface="Arial"/>
              </a:rPr>
              <a:t>(участие </a:t>
            </a:r>
            <a:r>
              <a:rPr sz="1400" spc="-50" dirty="0">
                <a:latin typeface="Arial"/>
                <a:cs typeface="Arial"/>
              </a:rPr>
              <a:t>в </a:t>
            </a:r>
            <a:r>
              <a:rPr sz="1400" spc="-20" dirty="0">
                <a:latin typeface="Arial"/>
                <a:cs typeface="Arial"/>
              </a:rPr>
              <a:t>проектной</a:t>
            </a:r>
            <a:r>
              <a:rPr sz="1400" spc="-28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деятельности, </a:t>
            </a:r>
            <a:r>
              <a:rPr sz="1400" spc="-35" dirty="0">
                <a:latin typeface="Arial"/>
                <a:cs typeface="Arial"/>
              </a:rPr>
              <a:t>праздники, </a:t>
            </a:r>
            <a:r>
              <a:rPr sz="1400" spc="-80" dirty="0">
                <a:latin typeface="Arial"/>
                <a:cs typeface="Arial"/>
              </a:rPr>
              <a:t>фестивали, </a:t>
            </a:r>
            <a:r>
              <a:rPr sz="1400" spc="-55" dirty="0">
                <a:latin typeface="Arial"/>
                <a:cs typeface="Arial"/>
              </a:rPr>
              <a:t>совместные </a:t>
            </a:r>
            <a:r>
              <a:rPr sz="1400" spc="-35" dirty="0">
                <a:latin typeface="Arial"/>
                <a:cs typeface="Arial"/>
              </a:rPr>
              <a:t>походы </a:t>
            </a:r>
            <a:r>
              <a:rPr sz="1400" spc="-45" dirty="0">
                <a:latin typeface="Arial"/>
                <a:cs typeface="Arial"/>
              </a:rPr>
              <a:t>и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95"/>
              </a:lnSpc>
            </a:pPr>
            <a:r>
              <a:rPr sz="1400" spc="-30" dirty="0">
                <a:latin typeface="Arial"/>
                <a:cs typeface="Arial"/>
              </a:rPr>
              <a:t>экскурсии, </a:t>
            </a:r>
            <a:r>
              <a:rPr sz="1400" spc="-50" dirty="0">
                <a:latin typeface="Arial"/>
                <a:cs typeface="Arial"/>
              </a:rPr>
              <a:t>выставки, </a:t>
            </a:r>
            <a:r>
              <a:rPr sz="1400" spc="-45" dirty="0">
                <a:latin typeface="Arial"/>
                <a:cs typeface="Arial"/>
              </a:rPr>
              <a:t>совместное </a:t>
            </a:r>
            <a:r>
              <a:rPr sz="1400" spc="-65" dirty="0">
                <a:latin typeface="Arial"/>
                <a:cs typeface="Arial"/>
              </a:rPr>
              <a:t>участие </a:t>
            </a:r>
            <a:r>
              <a:rPr sz="1400" spc="-50" dirty="0">
                <a:latin typeface="Arial"/>
                <a:cs typeface="Arial"/>
              </a:rPr>
              <a:t>в </a:t>
            </a:r>
            <a:r>
              <a:rPr sz="1400" spc="-20" dirty="0">
                <a:latin typeface="Arial"/>
                <a:cs typeface="Arial"/>
              </a:rPr>
              <a:t>конкурсах </a:t>
            </a:r>
            <a:r>
              <a:rPr sz="1400" spc="-45" dirty="0">
                <a:latin typeface="Arial"/>
                <a:cs typeface="Arial"/>
              </a:rPr>
              <a:t>и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т.д.)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250638" y="4382884"/>
            <a:ext cx="208915" cy="209550"/>
            <a:chOff x="1250638" y="4382884"/>
            <a:chExt cx="208915" cy="209550"/>
          </a:xfrm>
        </p:grpSpPr>
        <p:sp>
          <p:nvSpPr>
            <p:cNvPr id="17" name="object 17"/>
            <p:cNvSpPr/>
            <p:nvPr/>
          </p:nvSpPr>
          <p:spPr>
            <a:xfrm>
              <a:off x="1277112" y="4408932"/>
              <a:ext cx="182105" cy="1828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56995" y="4389221"/>
              <a:ext cx="168275" cy="16828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50638" y="4382884"/>
              <a:ext cx="180975" cy="1809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70482" y="4403356"/>
              <a:ext cx="140004" cy="1400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181274" y="2820936"/>
            <a:ext cx="208915" cy="208915"/>
            <a:chOff x="1181274" y="2820936"/>
            <a:chExt cx="208915" cy="208915"/>
          </a:xfrm>
        </p:grpSpPr>
        <p:sp>
          <p:nvSpPr>
            <p:cNvPr id="22" name="object 22"/>
            <p:cNvSpPr/>
            <p:nvPr/>
          </p:nvSpPr>
          <p:spPr>
            <a:xfrm>
              <a:off x="1207763" y="2846832"/>
              <a:ext cx="182111" cy="1828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81274" y="2820936"/>
              <a:ext cx="180975" cy="1809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187627" y="2827286"/>
            <a:ext cx="168275" cy="168275"/>
            <a:chOff x="1187627" y="2827286"/>
            <a:chExt cx="168275" cy="168275"/>
          </a:xfrm>
        </p:grpSpPr>
        <p:sp>
          <p:nvSpPr>
            <p:cNvPr id="25" name="object 25"/>
            <p:cNvSpPr/>
            <p:nvPr/>
          </p:nvSpPr>
          <p:spPr>
            <a:xfrm>
              <a:off x="1187627" y="2827286"/>
              <a:ext cx="168262" cy="1682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01115" y="2841409"/>
              <a:ext cx="140017" cy="14001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12674" y="12677"/>
            <a:ext cx="228650" cy="228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3957" y="582650"/>
            <a:ext cx="6569075" cy="68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i="0" spc="-5" dirty="0">
                <a:solidFill>
                  <a:srgbClr val="073E87"/>
                </a:solidFill>
                <a:latin typeface="Georgia"/>
                <a:cs typeface="Georgia"/>
              </a:rPr>
              <a:t>Спасибо </a:t>
            </a:r>
            <a:r>
              <a:rPr sz="4300" i="0" dirty="0">
                <a:solidFill>
                  <a:srgbClr val="073E87"/>
                </a:solidFill>
                <a:latin typeface="Georgia"/>
                <a:cs typeface="Georgia"/>
              </a:rPr>
              <a:t>за</a:t>
            </a:r>
            <a:r>
              <a:rPr sz="4300" i="0" spc="-55" dirty="0">
                <a:solidFill>
                  <a:srgbClr val="073E87"/>
                </a:solidFill>
                <a:latin typeface="Georgia"/>
                <a:cs typeface="Georgia"/>
              </a:rPr>
              <a:t> </a:t>
            </a:r>
            <a:r>
              <a:rPr sz="4300" i="0" spc="-5" dirty="0">
                <a:solidFill>
                  <a:srgbClr val="073E87"/>
                </a:solidFill>
                <a:latin typeface="Georgia"/>
                <a:cs typeface="Georgia"/>
              </a:rPr>
              <a:t>внимание!</a:t>
            </a:r>
            <a:endParaRPr sz="43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4822" y="6335443"/>
            <a:ext cx="15430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073E87"/>
                </a:solidFill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29852" y="2494965"/>
            <a:ext cx="3684739" cy="3684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AppData\Local\Temp\1 (pdf.io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10145" y="-367144"/>
            <a:ext cx="6123709" cy="7924798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23\AppData\Local\Temp\2 (pdf.io).jpg"/>
          <p:cNvPicPr/>
          <p:nvPr/>
        </p:nvPicPr>
        <p:blipFill>
          <a:blip r:embed="rId2" cstate="print"/>
          <a:srcRect l="17460" t="1818" r="11111" b="4545"/>
          <a:stretch>
            <a:fillRect/>
          </a:stretch>
        </p:blipFill>
        <p:spPr bwMode="auto">
          <a:xfrm rot="16200000">
            <a:off x="1828800" y="-609600"/>
            <a:ext cx="5867400" cy="78486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0078" y="396671"/>
            <a:ext cx="6863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073E87"/>
                </a:solidFill>
              </a:rPr>
              <a:t>Цель </a:t>
            </a:r>
            <a:r>
              <a:rPr sz="3600" spc="-20" dirty="0">
                <a:solidFill>
                  <a:srgbClr val="073E87"/>
                </a:solidFill>
              </a:rPr>
              <a:t>образовательной</a:t>
            </a:r>
            <a:r>
              <a:rPr sz="3600" spc="-70" dirty="0">
                <a:solidFill>
                  <a:srgbClr val="073E87"/>
                </a:solidFill>
              </a:rPr>
              <a:t> </a:t>
            </a:r>
            <a:r>
              <a:rPr sz="3200" spc="-5" dirty="0">
                <a:solidFill>
                  <a:srgbClr val="073E87"/>
                </a:solidFill>
              </a:rPr>
              <a:t>программы: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528349" y="6335443"/>
            <a:ext cx="8763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0" dirty="0">
                <a:solidFill>
                  <a:srgbClr val="073E87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1371600"/>
            <a:ext cx="8229348" cy="33489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0850" algn="ctr">
              <a:spcBef>
                <a:spcPts val="95"/>
              </a:spcBef>
            </a:pPr>
            <a:r>
              <a:rPr sz="2400" spc="-100" dirty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sz="2400" spc="-65" dirty="0">
                <a:latin typeface="Times New Roman" pitchFamily="18" charset="0"/>
                <a:cs typeface="Times New Roman" pitchFamily="18" charset="0"/>
              </a:rPr>
              <a:t>благоприятных </a:t>
            </a:r>
            <a:r>
              <a:rPr sz="2400" spc="-80" dirty="0">
                <a:latin typeface="Times New Roman" pitchFamily="18" charset="0"/>
                <a:cs typeface="Times New Roman" pitchFamily="18" charset="0"/>
              </a:rPr>
              <a:t>условий </a:t>
            </a:r>
            <a:r>
              <a:rPr sz="2400" spc="-1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полноценного  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проживания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ребенком 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sz="2400" spc="-75" dirty="0">
                <a:latin typeface="Times New Roman" pitchFamily="18" charset="0"/>
                <a:cs typeface="Times New Roman" pitchFamily="18" charset="0"/>
              </a:rPr>
              <a:t>детства, </a:t>
            </a:r>
            <a:r>
              <a:rPr sz="2400" spc="-70" dirty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основ  базовой </a:t>
            </a:r>
            <a:r>
              <a:rPr sz="2400" spc="-70" dirty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sz="2400" spc="-75" dirty="0">
                <a:latin typeface="Times New Roman" pitchFamily="18" charset="0"/>
                <a:cs typeface="Times New Roman" pitchFamily="18" charset="0"/>
              </a:rPr>
              <a:t>личности, </a:t>
            </a:r>
            <a:r>
              <a:rPr sz="2400" spc="-65" dirty="0">
                <a:latin typeface="Times New Roman" pitchFamily="18" charset="0"/>
                <a:cs typeface="Times New Roman" pitchFamily="18" charset="0"/>
              </a:rPr>
              <a:t>всестороннее развитие 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психических</a:t>
            </a:r>
            <a:r>
              <a:rPr sz="2400" spc="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5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spc="-6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75" dirty="0" smtClean="0">
                <a:latin typeface="Times New Roman" pitchFamily="18" charset="0"/>
                <a:cs typeface="Times New Roman" pitchFamily="18" charset="0"/>
              </a:rPr>
              <a:t>физических</a:t>
            </a:r>
            <a:r>
              <a:rPr lang="ru-RU" sz="24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65" dirty="0" smtClean="0">
                <a:latin typeface="Times New Roman" pitchFamily="18" charset="0"/>
                <a:cs typeface="Times New Roman" pitchFamily="18" charset="0"/>
              </a:rPr>
              <a:t>качеств </a:t>
            </a:r>
            <a:r>
              <a:rPr lang="ru-RU" sz="2400" spc="-7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spc="-60" dirty="0" smtClean="0">
                <a:latin typeface="Times New Roman" pitchFamily="18" charset="0"/>
                <a:cs typeface="Times New Roman" pitchFamily="18" charset="0"/>
              </a:rPr>
              <a:t>соответствии с возрастными и индивидуальными особенностями, подготовка к жизни в современном обществе, формирование предпосылок к учебной деятельности, обеспечение безопасности жизнедеятельности дошкольника.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indent="450850" algn="ctr">
              <a:lnSpc>
                <a:spcPct val="100000"/>
              </a:lnSpc>
              <a:spcBef>
                <a:spcPts val="95"/>
              </a:spcBef>
            </a:pP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60535" y="4729907"/>
            <a:ext cx="6286500" cy="173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AppData\Local\Temp\3 (pdf.io).jpg"/>
          <p:cNvPicPr>
            <a:picLocks noChangeAspect="1" noChangeArrowheads="1"/>
          </p:cNvPicPr>
          <p:nvPr/>
        </p:nvPicPr>
        <p:blipFill>
          <a:blip r:embed="rId2" cstate="print"/>
          <a:srcRect l="22296"/>
          <a:stretch>
            <a:fillRect/>
          </a:stretch>
        </p:blipFill>
        <p:spPr bwMode="auto">
          <a:xfrm rot="16200000">
            <a:off x="2206860" y="-1140060"/>
            <a:ext cx="4800600" cy="799512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8363" y="1207820"/>
            <a:ext cx="7429500" cy="150177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41300" marR="5080" indent="-228600" algn="just">
              <a:lnSpc>
                <a:spcPts val="1839"/>
              </a:lnSpc>
              <a:spcBef>
                <a:spcPts val="325"/>
              </a:spcBef>
              <a:buClr>
                <a:srgbClr val="31B6FD"/>
              </a:buClr>
              <a:buFont typeface="Symbol"/>
              <a:buChar char=""/>
              <a:tabLst>
                <a:tab pos="241935" algn="l"/>
              </a:tabLst>
            </a:pPr>
            <a:r>
              <a:rPr sz="1700" spc="-70" dirty="0">
                <a:solidFill>
                  <a:srgbClr val="073E87"/>
                </a:solidFill>
                <a:latin typeface="Arial"/>
                <a:cs typeface="Arial"/>
              </a:rPr>
              <a:t>Забота </a:t>
            </a:r>
            <a:r>
              <a:rPr sz="1700" dirty="0">
                <a:solidFill>
                  <a:srgbClr val="073E87"/>
                </a:solidFill>
                <a:latin typeface="Arial"/>
                <a:cs typeface="Arial"/>
              </a:rPr>
              <a:t>о </a:t>
            </a:r>
            <a:r>
              <a:rPr sz="1700" spc="-40" dirty="0">
                <a:solidFill>
                  <a:srgbClr val="073E87"/>
                </a:solidFill>
                <a:latin typeface="Arial"/>
                <a:cs typeface="Arial"/>
              </a:rPr>
              <a:t>здоровье, </a:t>
            </a:r>
            <a:r>
              <a:rPr sz="1700" spc="-50" dirty="0">
                <a:solidFill>
                  <a:srgbClr val="073E87"/>
                </a:solidFill>
                <a:latin typeface="Arial"/>
                <a:cs typeface="Arial"/>
              </a:rPr>
              <a:t>эмоциональном </a:t>
            </a:r>
            <a:r>
              <a:rPr sz="1700" spc="-60" dirty="0">
                <a:solidFill>
                  <a:srgbClr val="073E87"/>
                </a:solidFill>
                <a:latin typeface="Arial"/>
                <a:cs typeface="Arial"/>
              </a:rPr>
              <a:t>благополучии </a:t>
            </a:r>
            <a:r>
              <a:rPr sz="1700" spc="-55" dirty="0">
                <a:solidFill>
                  <a:srgbClr val="073E87"/>
                </a:solidFill>
                <a:latin typeface="Arial"/>
                <a:cs typeface="Arial"/>
              </a:rPr>
              <a:t>и </a:t>
            </a:r>
            <a:r>
              <a:rPr sz="1700" spc="-45" dirty="0">
                <a:solidFill>
                  <a:srgbClr val="073E87"/>
                </a:solidFill>
                <a:latin typeface="Arial"/>
                <a:cs typeface="Arial"/>
              </a:rPr>
              <a:t>своевременном  </a:t>
            </a:r>
            <a:r>
              <a:rPr sz="1700" spc="-50" dirty="0">
                <a:solidFill>
                  <a:srgbClr val="073E87"/>
                </a:solidFill>
                <a:latin typeface="Arial"/>
                <a:cs typeface="Arial"/>
              </a:rPr>
              <a:t>всестороннем </a:t>
            </a:r>
            <a:r>
              <a:rPr sz="1700" spc="-55" dirty="0">
                <a:solidFill>
                  <a:srgbClr val="073E87"/>
                </a:solidFill>
                <a:latin typeface="Arial"/>
                <a:cs typeface="Arial"/>
              </a:rPr>
              <a:t>развитии </a:t>
            </a:r>
            <a:r>
              <a:rPr sz="1700" spc="5" dirty="0">
                <a:solidFill>
                  <a:srgbClr val="073E87"/>
                </a:solidFill>
                <a:latin typeface="Arial"/>
                <a:cs typeface="Arial"/>
              </a:rPr>
              <a:t>каждого</a:t>
            </a:r>
            <a:r>
              <a:rPr sz="1700" spc="-175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073E87"/>
                </a:solidFill>
                <a:latin typeface="Arial"/>
                <a:cs typeface="Arial"/>
              </a:rPr>
              <a:t>ребенка;</a:t>
            </a:r>
            <a:endParaRPr sz="1700" dirty="0">
              <a:latin typeface="Arial"/>
              <a:cs typeface="Arial"/>
            </a:endParaRPr>
          </a:p>
          <a:p>
            <a:pPr marL="240665" marR="5080" indent="-228600" algn="just">
              <a:lnSpc>
                <a:spcPts val="1839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  <a:tabLst>
                <a:tab pos="241300" algn="l"/>
              </a:tabLst>
            </a:pPr>
            <a:r>
              <a:rPr sz="1700" spc="-80" dirty="0">
                <a:solidFill>
                  <a:srgbClr val="073E87"/>
                </a:solidFill>
                <a:latin typeface="Arial"/>
                <a:cs typeface="Arial"/>
              </a:rPr>
              <a:t>Создание </a:t>
            </a:r>
            <a:r>
              <a:rPr sz="1700" spc="-60" dirty="0">
                <a:solidFill>
                  <a:srgbClr val="073E87"/>
                </a:solidFill>
                <a:latin typeface="Arial"/>
                <a:cs typeface="Arial"/>
              </a:rPr>
              <a:t>в </a:t>
            </a:r>
            <a:r>
              <a:rPr sz="1700" spc="-40" dirty="0">
                <a:solidFill>
                  <a:srgbClr val="073E87"/>
                </a:solidFill>
                <a:latin typeface="Arial"/>
                <a:cs typeface="Arial"/>
              </a:rPr>
              <a:t>группах </a:t>
            </a:r>
            <a:r>
              <a:rPr sz="1700" spc="-80" dirty="0">
                <a:solidFill>
                  <a:srgbClr val="073E87"/>
                </a:solidFill>
                <a:latin typeface="Arial"/>
                <a:cs typeface="Arial"/>
              </a:rPr>
              <a:t>атмосферы </a:t>
            </a:r>
            <a:r>
              <a:rPr sz="1700" spc="-30" dirty="0">
                <a:solidFill>
                  <a:srgbClr val="073E87"/>
                </a:solidFill>
                <a:latin typeface="Arial"/>
                <a:cs typeface="Arial"/>
              </a:rPr>
              <a:t>гуманного </a:t>
            </a:r>
            <a:r>
              <a:rPr sz="1700" spc="-55" dirty="0">
                <a:solidFill>
                  <a:srgbClr val="073E87"/>
                </a:solidFill>
                <a:latin typeface="Arial"/>
                <a:cs typeface="Arial"/>
              </a:rPr>
              <a:t>и </a:t>
            </a:r>
            <a:r>
              <a:rPr sz="1700" spc="-45" dirty="0">
                <a:solidFill>
                  <a:srgbClr val="073E87"/>
                </a:solidFill>
                <a:latin typeface="Arial"/>
                <a:cs typeface="Arial"/>
              </a:rPr>
              <a:t>доброжелательного  </a:t>
            </a:r>
            <a:r>
              <a:rPr sz="1700" spc="-50" dirty="0">
                <a:solidFill>
                  <a:srgbClr val="073E87"/>
                </a:solidFill>
                <a:latin typeface="Arial"/>
                <a:cs typeface="Arial"/>
              </a:rPr>
              <a:t>отношения </a:t>
            </a:r>
            <a:r>
              <a:rPr sz="1700" spc="35" dirty="0">
                <a:solidFill>
                  <a:srgbClr val="073E87"/>
                </a:solidFill>
                <a:latin typeface="Arial"/>
                <a:cs typeface="Arial"/>
              </a:rPr>
              <a:t>ко </a:t>
            </a:r>
            <a:r>
              <a:rPr sz="1700" spc="-60" dirty="0">
                <a:solidFill>
                  <a:srgbClr val="073E87"/>
                </a:solidFill>
                <a:latin typeface="Arial"/>
                <a:cs typeface="Arial"/>
              </a:rPr>
              <a:t>всем </a:t>
            </a:r>
            <a:r>
              <a:rPr sz="1700" spc="-50" dirty="0">
                <a:solidFill>
                  <a:srgbClr val="073E87"/>
                </a:solidFill>
                <a:latin typeface="Arial"/>
                <a:cs typeface="Arial"/>
              </a:rPr>
              <a:t>воспитанникам, </a:t>
            </a:r>
            <a:r>
              <a:rPr sz="1700" spc="-40" dirty="0">
                <a:solidFill>
                  <a:srgbClr val="073E87"/>
                </a:solidFill>
                <a:latin typeface="Arial"/>
                <a:cs typeface="Arial"/>
              </a:rPr>
              <a:t>что </a:t>
            </a:r>
            <a:r>
              <a:rPr sz="1700" spc="-50" dirty="0">
                <a:solidFill>
                  <a:srgbClr val="073E87"/>
                </a:solidFill>
                <a:latin typeface="Arial"/>
                <a:cs typeface="Arial"/>
              </a:rPr>
              <a:t>позволит </a:t>
            </a:r>
            <a:r>
              <a:rPr sz="1700" spc="-60" dirty="0">
                <a:solidFill>
                  <a:srgbClr val="073E87"/>
                </a:solidFill>
                <a:latin typeface="Arial"/>
                <a:cs typeface="Arial"/>
              </a:rPr>
              <a:t>растить </a:t>
            </a:r>
            <a:r>
              <a:rPr sz="1700" spc="-25" dirty="0">
                <a:solidFill>
                  <a:srgbClr val="073E87"/>
                </a:solidFill>
                <a:latin typeface="Arial"/>
                <a:cs typeface="Arial"/>
              </a:rPr>
              <a:t>их  </a:t>
            </a:r>
            <a:r>
              <a:rPr sz="1700" spc="-60" dirty="0">
                <a:solidFill>
                  <a:srgbClr val="073E87"/>
                </a:solidFill>
                <a:latin typeface="Arial"/>
                <a:cs typeface="Arial"/>
              </a:rPr>
              <a:t>общительными, </a:t>
            </a:r>
            <a:r>
              <a:rPr sz="1700" spc="-40" dirty="0">
                <a:solidFill>
                  <a:srgbClr val="073E87"/>
                </a:solidFill>
                <a:latin typeface="Arial"/>
                <a:cs typeface="Arial"/>
              </a:rPr>
              <a:t>добрыми, </a:t>
            </a:r>
            <a:r>
              <a:rPr sz="1700" spc="-65" dirty="0">
                <a:solidFill>
                  <a:srgbClr val="073E87"/>
                </a:solidFill>
                <a:latin typeface="Arial"/>
                <a:cs typeface="Arial"/>
              </a:rPr>
              <a:t>любознательными, </a:t>
            </a:r>
            <a:r>
              <a:rPr sz="1700" spc="-60" dirty="0">
                <a:solidFill>
                  <a:srgbClr val="073E87"/>
                </a:solidFill>
                <a:latin typeface="Arial"/>
                <a:cs typeface="Arial"/>
              </a:rPr>
              <a:t>инициативными,  </a:t>
            </a:r>
            <a:r>
              <a:rPr sz="1700" spc="-50" dirty="0">
                <a:solidFill>
                  <a:srgbClr val="073E87"/>
                </a:solidFill>
                <a:latin typeface="Arial"/>
                <a:cs typeface="Arial"/>
              </a:rPr>
              <a:t>стремящимися </a:t>
            </a:r>
            <a:r>
              <a:rPr sz="1700" spc="80" dirty="0">
                <a:solidFill>
                  <a:srgbClr val="073E87"/>
                </a:solidFill>
                <a:latin typeface="Arial"/>
                <a:cs typeface="Arial"/>
              </a:rPr>
              <a:t>к</a:t>
            </a:r>
            <a:r>
              <a:rPr sz="1700" spc="-275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073E87"/>
                </a:solidFill>
                <a:latin typeface="Arial"/>
                <a:cs typeface="Arial"/>
              </a:rPr>
              <a:t>самостоятельности </a:t>
            </a:r>
            <a:r>
              <a:rPr sz="1700" spc="-55" dirty="0">
                <a:solidFill>
                  <a:srgbClr val="073E87"/>
                </a:solidFill>
                <a:latin typeface="Arial"/>
                <a:cs typeface="Arial"/>
              </a:rPr>
              <a:t>и </a:t>
            </a:r>
            <a:r>
              <a:rPr sz="1700" spc="-50" dirty="0">
                <a:solidFill>
                  <a:srgbClr val="073E87"/>
                </a:solidFill>
                <a:latin typeface="Arial"/>
                <a:cs typeface="Arial"/>
              </a:rPr>
              <a:t>творчеству;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8794" y="2710442"/>
            <a:ext cx="2047239" cy="51752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40665" marR="5080" indent="-228600">
              <a:lnSpc>
                <a:spcPts val="1839"/>
              </a:lnSpc>
              <a:spcBef>
                <a:spcPts val="325"/>
              </a:spcBef>
              <a:buClr>
                <a:srgbClr val="31B6FD"/>
              </a:buClr>
              <a:buFont typeface="Symbol"/>
              <a:buChar char=""/>
              <a:tabLst>
                <a:tab pos="241300" algn="l"/>
                <a:tab pos="1810385" algn="l"/>
              </a:tabLst>
            </a:pPr>
            <a:r>
              <a:rPr sz="1700" spc="-55" dirty="0">
                <a:solidFill>
                  <a:srgbClr val="073E87"/>
                </a:solidFill>
                <a:latin typeface="Arial"/>
                <a:cs typeface="Arial"/>
              </a:rPr>
              <a:t>Максимальное  </a:t>
            </a:r>
            <a:r>
              <a:rPr sz="1700" spc="-40" dirty="0">
                <a:solidFill>
                  <a:srgbClr val="073E87"/>
                </a:solidFill>
                <a:latin typeface="Arial"/>
                <a:cs typeface="Arial"/>
              </a:rPr>
              <a:t>д</a:t>
            </a:r>
            <a:r>
              <a:rPr sz="1700" spc="-80" dirty="0">
                <a:solidFill>
                  <a:srgbClr val="073E87"/>
                </a:solidFill>
                <a:latin typeface="Arial"/>
                <a:cs typeface="Arial"/>
              </a:rPr>
              <a:t>ея</a:t>
            </a:r>
            <a:r>
              <a:rPr sz="1700" spc="-30" dirty="0">
                <a:solidFill>
                  <a:srgbClr val="073E87"/>
                </a:solidFill>
                <a:latin typeface="Arial"/>
                <a:cs typeface="Arial"/>
              </a:rPr>
              <a:t>т</a:t>
            </a:r>
            <a:r>
              <a:rPr sz="1700" spc="-114" dirty="0">
                <a:solidFill>
                  <a:srgbClr val="073E87"/>
                </a:solidFill>
                <a:latin typeface="Arial"/>
                <a:cs typeface="Arial"/>
              </a:rPr>
              <a:t>ел</a:t>
            </a:r>
            <a:r>
              <a:rPr sz="1700" spc="-90" dirty="0">
                <a:solidFill>
                  <a:srgbClr val="073E87"/>
                </a:solidFill>
                <a:latin typeface="Arial"/>
                <a:cs typeface="Arial"/>
              </a:rPr>
              <a:t>ь</a:t>
            </a:r>
            <a:r>
              <a:rPr sz="1700" spc="-55" dirty="0">
                <a:solidFill>
                  <a:srgbClr val="073E87"/>
                </a:solidFill>
                <a:latin typeface="Arial"/>
                <a:cs typeface="Arial"/>
              </a:rPr>
              <a:t>но</a:t>
            </a:r>
            <a:r>
              <a:rPr sz="1700" spc="-45" dirty="0">
                <a:solidFill>
                  <a:srgbClr val="073E87"/>
                </a:solidFill>
                <a:latin typeface="Arial"/>
                <a:cs typeface="Arial"/>
              </a:rPr>
              <a:t>с</a:t>
            </a:r>
            <a:r>
              <a:rPr sz="1700" spc="-35" dirty="0">
                <a:solidFill>
                  <a:srgbClr val="073E87"/>
                </a:solidFill>
                <a:latin typeface="Arial"/>
                <a:cs typeface="Arial"/>
              </a:rPr>
              <a:t>т</a:t>
            </a:r>
            <a:r>
              <a:rPr sz="1700" spc="-50" dirty="0">
                <a:solidFill>
                  <a:srgbClr val="073E87"/>
                </a:solidFill>
                <a:latin typeface="Arial"/>
                <a:cs typeface="Arial"/>
              </a:rPr>
              <a:t>и</a:t>
            </a:r>
            <a:r>
              <a:rPr sz="1700" spc="-45" dirty="0">
                <a:solidFill>
                  <a:srgbClr val="073E87"/>
                </a:solidFill>
                <a:latin typeface="Arial"/>
                <a:cs typeface="Arial"/>
              </a:rPr>
              <a:t>;</a:t>
            </a:r>
            <a:r>
              <a:rPr sz="1700" dirty="0">
                <a:solidFill>
                  <a:srgbClr val="073E87"/>
                </a:solidFill>
                <a:latin typeface="Arial"/>
                <a:cs typeface="Arial"/>
              </a:rPr>
              <a:t>	</a:t>
            </a:r>
            <a:r>
              <a:rPr sz="1700" spc="-25" dirty="0">
                <a:solidFill>
                  <a:srgbClr val="073E87"/>
                </a:solidFill>
                <a:latin typeface="Arial"/>
                <a:cs typeface="Arial"/>
              </a:rPr>
              <a:t>их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03469" y="2710442"/>
            <a:ext cx="5403215" cy="51752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27965" marR="5080" indent="-215900">
              <a:lnSpc>
                <a:spcPts val="1839"/>
              </a:lnSpc>
              <a:spcBef>
                <a:spcPts val="325"/>
              </a:spcBef>
              <a:tabLst>
                <a:tab pos="1527810" algn="l"/>
                <a:tab pos="1811655" algn="l"/>
                <a:tab pos="1852930" algn="l"/>
                <a:tab pos="2623820" algn="l"/>
                <a:tab pos="3671570" algn="l"/>
                <a:tab pos="3926840" algn="l"/>
                <a:tab pos="4625340" algn="l"/>
              </a:tabLst>
            </a:pPr>
            <a:r>
              <a:rPr sz="1700" spc="-55" dirty="0">
                <a:solidFill>
                  <a:srgbClr val="073E87"/>
                </a:solidFill>
                <a:latin typeface="Arial"/>
                <a:cs typeface="Arial"/>
              </a:rPr>
              <a:t>и</a:t>
            </a:r>
            <a:r>
              <a:rPr sz="1700" spc="-75" dirty="0">
                <a:solidFill>
                  <a:srgbClr val="073E87"/>
                </a:solidFill>
                <a:latin typeface="Arial"/>
                <a:cs typeface="Arial"/>
              </a:rPr>
              <a:t>с</a:t>
            </a:r>
            <a:r>
              <a:rPr sz="1700" spc="-85" dirty="0">
                <a:solidFill>
                  <a:srgbClr val="073E87"/>
                </a:solidFill>
                <a:latin typeface="Arial"/>
                <a:cs typeface="Arial"/>
              </a:rPr>
              <a:t>п</a:t>
            </a:r>
            <a:r>
              <a:rPr sz="1700" spc="-5" dirty="0">
                <a:solidFill>
                  <a:srgbClr val="073E87"/>
                </a:solidFill>
                <a:latin typeface="Arial"/>
                <a:cs typeface="Arial"/>
              </a:rPr>
              <a:t>о</a:t>
            </a:r>
            <a:r>
              <a:rPr sz="1700" spc="-145" dirty="0">
                <a:solidFill>
                  <a:srgbClr val="073E87"/>
                </a:solidFill>
                <a:latin typeface="Arial"/>
                <a:cs typeface="Arial"/>
              </a:rPr>
              <a:t>л</a:t>
            </a:r>
            <a:r>
              <a:rPr sz="1700" spc="-95" dirty="0">
                <a:solidFill>
                  <a:srgbClr val="073E87"/>
                </a:solidFill>
                <a:latin typeface="Arial"/>
                <a:cs typeface="Arial"/>
              </a:rPr>
              <a:t>ь</a:t>
            </a:r>
            <a:r>
              <a:rPr sz="1700" spc="-30" dirty="0">
                <a:solidFill>
                  <a:srgbClr val="073E87"/>
                </a:solidFill>
                <a:latin typeface="Arial"/>
                <a:cs typeface="Arial"/>
              </a:rPr>
              <a:t>з</a:t>
            </a:r>
            <a:r>
              <a:rPr sz="1700" spc="-5" dirty="0">
                <a:solidFill>
                  <a:srgbClr val="073E87"/>
                </a:solidFill>
                <a:latin typeface="Arial"/>
                <a:cs typeface="Arial"/>
              </a:rPr>
              <a:t>о</a:t>
            </a:r>
            <a:r>
              <a:rPr sz="1700" spc="-55" dirty="0">
                <a:solidFill>
                  <a:srgbClr val="073E87"/>
                </a:solidFill>
                <a:latin typeface="Arial"/>
                <a:cs typeface="Arial"/>
              </a:rPr>
              <a:t>в</a:t>
            </a:r>
            <a:r>
              <a:rPr sz="1700" spc="-110" dirty="0">
                <a:solidFill>
                  <a:srgbClr val="073E87"/>
                </a:solidFill>
                <a:latin typeface="Arial"/>
                <a:cs typeface="Arial"/>
              </a:rPr>
              <a:t>а</a:t>
            </a:r>
            <a:r>
              <a:rPr sz="1700" spc="-65" dirty="0">
                <a:solidFill>
                  <a:srgbClr val="073E87"/>
                </a:solidFill>
                <a:latin typeface="Arial"/>
                <a:cs typeface="Arial"/>
              </a:rPr>
              <a:t>н</a:t>
            </a:r>
            <a:r>
              <a:rPr sz="1700" spc="-50" dirty="0">
                <a:solidFill>
                  <a:srgbClr val="073E87"/>
                </a:solidFill>
                <a:latin typeface="Arial"/>
                <a:cs typeface="Arial"/>
              </a:rPr>
              <a:t>и</a:t>
            </a:r>
            <a:r>
              <a:rPr sz="1700" spc="-75" dirty="0">
                <a:solidFill>
                  <a:srgbClr val="073E87"/>
                </a:solidFill>
                <a:latin typeface="Arial"/>
                <a:cs typeface="Arial"/>
              </a:rPr>
              <a:t>е</a:t>
            </a:r>
            <a:r>
              <a:rPr sz="1700" dirty="0">
                <a:solidFill>
                  <a:srgbClr val="073E87"/>
                </a:solidFill>
                <a:latin typeface="Arial"/>
                <a:cs typeface="Arial"/>
              </a:rPr>
              <a:t>		</a:t>
            </a:r>
            <a:r>
              <a:rPr sz="1700" spc="-5" dirty="0">
                <a:solidFill>
                  <a:srgbClr val="073E87"/>
                </a:solidFill>
                <a:latin typeface="Arial"/>
                <a:cs typeface="Arial"/>
              </a:rPr>
              <a:t>р</a:t>
            </a:r>
            <a:r>
              <a:rPr sz="1700" spc="-110" dirty="0">
                <a:solidFill>
                  <a:srgbClr val="073E87"/>
                </a:solidFill>
                <a:latin typeface="Arial"/>
                <a:cs typeface="Arial"/>
              </a:rPr>
              <a:t>а</a:t>
            </a:r>
            <a:r>
              <a:rPr sz="1700" spc="-30" dirty="0">
                <a:solidFill>
                  <a:srgbClr val="073E87"/>
                </a:solidFill>
                <a:latin typeface="Arial"/>
                <a:cs typeface="Arial"/>
              </a:rPr>
              <a:t>з</a:t>
            </a:r>
            <a:r>
              <a:rPr sz="1700" spc="-65" dirty="0">
                <a:solidFill>
                  <a:srgbClr val="073E87"/>
                </a:solidFill>
                <a:latin typeface="Arial"/>
                <a:cs typeface="Arial"/>
              </a:rPr>
              <a:t>н</a:t>
            </a:r>
            <a:r>
              <a:rPr sz="1700" spc="-5" dirty="0">
                <a:solidFill>
                  <a:srgbClr val="073E87"/>
                </a:solidFill>
                <a:latin typeface="Arial"/>
                <a:cs typeface="Arial"/>
              </a:rPr>
              <a:t>ооб</a:t>
            </a:r>
            <a:r>
              <a:rPr sz="1700" spc="-15" dirty="0">
                <a:solidFill>
                  <a:srgbClr val="073E87"/>
                </a:solidFill>
                <a:latin typeface="Arial"/>
                <a:cs typeface="Arial"/>
              </a:rPr>
              <a:t>р</a:t>
            </a:r>
            <a:r>
              <a:rPr sz="1700" spc="-110" dirty="0">
                <a:solidFill>
                  <a:srgbClr val="073E87"/>
                </a:solidFill>
                <a:latin typeface="Arial"/>
                <a:cs typeface="Arial"/>
              </a:rPr>
              <a:t>а</a:t>
            </a:r>
            <a:r>
              <a:rPr sz="1700" spc="-30" dirty="0">
                <a:solidFill>
                  <a:srgbClr val="073E87"/>
                </a:solidFill>
                <a:latin typeface="Arial"/>
                <a:cs typeface="Arial"/>
              </a:rPr>
              <a:t>з</a:t>
            </a:r>
            <a:r>
              <a:rPr sz="1700" spc="-65" dirty="0">
                <a:solidFill>
                  <a:srgbClr val="073E87"/>
                </a:solidFill>
                <a:latin typeface="Arial"/>
                <a:cs typeface="Arial"/>
              </a:rPr>
              <a:t>н</a:t>
            </a:r>
            <a:r>
              <a:rPr sz="1700" spc="-135" dirty="0">
                <a:solidFill>
                  <a:srgbClr val="073E87"/>
                </a:solidFill>
                <a:latin typeface="Arial"/>
                <a:cs typeface="Arial"/>
              </a:rPr>
              <a:t>ы</a:t>
            </a:r>
            <a:r>
              <a:rPr sz="1700" spc="5" dirty="0">
                <a:solidFill>
                  <a:srgbClr val="073E87"/>
                </a:solidFill>
                <a:latin typeface="Arial"/>
                <a:cs typeface="Arial"/>
              </a:rPr>
              <a:t>х</a:t>
            </a:r>
            <a:r>
              <a:rPr sz="1700" dirty="0">
                <a:solidFill>
                  <a:srgbClr val="073E87"/>
                </a:solidFill>
                <a:latin typeface="Arial"/>
                <a:cs typeface="Arial"/>
              </a:rPr>
              <a:t>	</a:t>
            </a:r>
            <a:r>
              <a:rPr sz="1700" spc="-60" dirty="0">
                <a:solidFill>
                  <a:srgbClr val="073E87"/>
                </a:solidFill>
                <a:latin typeface="Arial"/>
                <a:cs typeface="Arial"/>
              </a:rPr>
              <a:t>в</a:t>
            </a:r>
            <a:r>
              <a:rPr sz="1700" spc="-55" dirty="0">
                <a:solidFill>
                  <a:srgbClr val="073E87"/>
                </a:solidFill>
                <a:latin typeface="Arial"/>
                <a:cs typeface="Arial"/>
              </a:rPr>
              <a:t>и</a:t>
            </a:r>
            <a:r>
              <a:rPr sz="1700" spc="-40" dirty="0">
                <a:solidFill>
                  <a:srgbClr val="073E87"/>
                </a:solidFill>
                <a:latin typeface="Arial"/>
                <a:cs typeface="Arial"/>
              </a:rPr>
              <a:t>д</a:t>
            </a:r>
            <a:r>
              <a:rPr sz="1700" spc="-35" dirty="0">
                <a:solidFill>
                  <a:srgbClr val="073E87"/>
                </a:solidFill>
                <a:latin typeface="Arial"/>
                <a:cs typeface="Arial"/>
              </a:rPr>
              <a:t>о</a:t>
            </a:r>
            <a:r>
              <a:rPr sz="1700" spc="-30" dirty="0">
                <a:solidFill>
                  <a:srgbClr val="073E87"/>
                </a:solidFill>
                <a:latin typeface="Arial"/>
                <a:cs typeface="Arial"/>
              </a:rPr>
              <a:t>в</a:t>
            </a:r>
            <a:r>
              <a:rPr sz="1700" dirty="0">
                <a:solidFill>
                  <a:srgbClr val="073E87"/>
                </a:solidFill>
                <a:latin typeface="Arial"/>
                <a:cs typeface="Arial"/>
              </a:rPr>
              <a:t>	</a:t>
            </a:r>
            <a:r>
              <a:rPr sz="1700" spc="-40" dirty="0">
                <a:solidFill>
                  <a:srgbClr val="073E87"/>
                </a:solidFill>
                <a:latin typeface="Arial"/>
                <a:cs typeface="Arial"/>
              </a:rPr>
              <a:t>д</a:t>
            </a:r>
            <a:r>
              <a:rPr sz="1700" spc="-80" dirty="0">
                <a:solidFill>
                  <a:srgbClr val="073E87"/>
                </a:solidFill>
                <a:latin typeface="Arial"/>
                <a:cs typeface="Arial"/>
              </a:rPr>
              <a:t>е</a:t>
            </a:r>
            <a:r>
              <a:rPr sz="1700" spc="-35" dirty="0">
                <a:solidFill>
                  <a:srgbClr val="073E87"/>
                </a:solidFill>
                <a:latin typeface="Arial"/>
                <a:cs typeface="Arial"/>
              </a:rPr>
              <a:t>т</a:t>
            </a:r>
            <a:r>
              <a:rPr sz="1700" dirty="0">
                <a:solidFill>
                  <a:srgbClr val="073E87"/>
                </a:solidFill>
                <a:latin typeface="Arial"/>
                <a:cs typeface="Arial"/>
              </a:rPr>
              <a:t>ск</a:t>
            </a:r>
            <a:r>
              <a:rPr sz="1700" spc="-5" dirty="0">
                <a:solidFill>
                  <a:srgbClr val="073E87"/>
                </a:solidFill>
                <a:latin typeface="Arial"/>
                <a:cs typeface="Arial"/>
              </a:rPr>
              <a:t>о</a:t>
            </a:r>
            <a:r>
              <a:rPr sz="1700" spc="-40" dirty="0">
                <a:solidFill>
                  <a:srgbClr val="073E87"/>
                </a:solidFill>
                <a:latin typeface="Arial"/>
                <a:cs typeface="Arial"/>
              </a:rPr>
              <a:t>й  и</a:t>
            </a:r>
            <a:r>
              <a:rPr sz="1700" spc="-55" dirty="0">
                <a:solidFill>
                  <a:srgbClr val="073E87"/>
                </a:solidFill>
                <a:latin typeface="Arial"/>
                <a:cs typeface="Arial"/>
              </a:rPr>
              <a:t>н</a:t>
            </a:r>
            <a:r>
              <a:rPr sz="1700" spc="-35" dirty="0">
                <a:solidFill>
                  <a:srgbClr val="073E87"/>
                </a:solidFill>
                <a:latin typeface="Arial"/>
                <a:cs typeface="Arial"/>
              </a:rPr>
              <a:t>те</a:t>
            </a:r>
            <a:r>
              <a:rPr sz="1700" spc="-15" dirty="0">
                <a:solidFill>
                  <a:srgbClr val="073E87"/>
                </a:solidFill>
                <a:latin typeface="Arial"/>
                <a:cs typeface="Arial"/>
              </a:rPr>
              <a:t>г</a:t>
            </a:r>
            <a:r>
              <a:rPr sz="1700" spc="-5" dirty="0">
                <a:solidFill>
                  <a:srgbClr val="073E87"/>
                </a:solidFill>
                <a:latin typeface="Arial"/>
                <a:cs typeface="Arial"/>
              </a:rPr>
              <a:t>р</a:t>
            </a:r>
            <a:r>
              <a:rPr sz="1700" spc="-110" dirty="0">
                <a:solidFill>
                  <a:srgbClr val="073E87"/>
                </a:solidFill>
                <a:latin typeface="Arial"/>
                <a:cs typeface="Arial"/>
              </a:rPr>
              <a:t>а</a:t>
            </a:r>
            <a:r>
              <a:rPr sz="1700" spc="-70" dirty="0">
                <a:solidFill>
                  <a:srgbClr val="073E87"/>
                </a:solidFill>
                <a:latin typeface="Arial"/>
                <a:cs typeface="Arial"/>
              </a:rPr>
              <a:t>ц</a:t>
            </a:r>
            <a:r>
              <a:rPr sz="1700" spc="-55" dirty="0">
                <a:solidFill>
                  <a:srgbClr val="073E87"/>
                </a:solidFill>
                <a:latin typeface="Arial"/>
                <a:cs typeface="Arial"/>
              </a:rPr>
              <a:t>и</a:t>
            </a:r>
            <a:r>
              <a:rPr sz="1700" spc="-70" dirty="0">
                <a:solidFill>
                  <a:srgbClr val="073E87"/>
                </a:solidFill>
                <a:latin typeface="Arial"/>
                <a:cs typeface="Arial"/>
              </a:rPr>
              <a:t>я</a:t>
            </a:r>
            <a:r>
              <a:rPr sz="1700" dirty="0">
                <a:solidFill>
                  <a:srgbClr val="073E87"/>
                </a:solidFill>
                <a:latin typeface="Arial"/>
                <a:cs typeface="Arial"/>
              </a:rPr>
              <a:t>	</a:t>
            </a:r>
            <a:r>
              <a:rPr sz="1700" spc="-60" dirty="0">
                <a:solidFill>
                  <a:srgbClr val="073E87"/>
                </a:solidFill>
                <a:latin typeface="Arial"/>
                <a:cs typeface="Arial"/>
              </a:rPr>
              <a:t>в</a:t>
            </a:r>
            <a:r>
              <a:rPr sz="1700" dirty="0">
                <a:solidFill>
                  <a:srgbClr val="073E87"/>
                </a:solidFill>
                <a:latin typeface="Arial"/>
                <a:cs typeface="Arial"/>
              </a:rPr>
              <a:t>		</a:t>
            </a:r>
            <a:r>
              <a:rPr sz="1700" spc="-95" dirty="0">
                <a:solidFill>
                  <a:srgbClr val="073E87"/>
                </a:solidFill>
                <a:latin typeface="Arial"/>
                <a:cs typeface="Arial"/>
              </a:rPr>
              <a:t>це</a:t>
            </a:r>
            <a:r>
              <a:rPr sz="1700" spc="-105" dirty="0">
                <a:solidFill>
                  <a:srgbClr val="073E87"/>
                </a:solidFill>
                <a:latin typeface="Arial"/>
                <a:cs typeface="Arial"/>
              </a:rPr>
              <a:t>л</a:t>
            </a:r>
            <a:r>
              <a:rPr sz="1700" spc="-70" dirty="0">
                <a:solidFill>
                  <a:srgbClr val="073E87"/>
                </a:solidFill>
                <a:latin typeface="Arial"/>
                <a:cs typeface="Arial"/>
              </a:rPr>
              <a:t>я</a:t>
            </a:r>
            <a:r>
              <a:rPr sz="1700" spc="5" dirty="0">
                <a:solidFill>
                  <a:srgbClr val="073E87"/>
                </a:solidFill>
                <a:latin typeface="Arial"/>
                <a:cs typeface="Arial"/>
              </a:rPr>
              <a:t>х</a:t>
            </a:r>
            <a:r>
              <a:rPr sz="1700" dirty="0">
                <a:solidFill>
                  <a:srgbClr val="073E87"/>
                </a:solidFill>
                <a:latin typeface="Arial"/>
                <a:cs typeface="Arial"/>
              </a:rPr>
              <a:t>	</a:t>
            </a:r>
            <a:r>
              <a:rPr sz="1700" spc="-65" dirty="0">
                <a:solidFill>
                  <a:srgbClr val="073E87"/>
                </a:solidFill>
                <a:latin typeface="Arial"/>
                <a:cs typeface="Arial"/>
              </a:rPr>
              <a:t>п</a:t>
            </a:r>
            <a:r>
              <a:rPr sz="1700" spc="-25" dirty="0">
                <a:solidFill>
                  <a:srgbClr val="073E87"/>
                </a:solidFill>
                <a:latin typeface="Arial"/>
                <a:cs typeface="Arial"/>
              </a:rPr>
              <a:t>о</a:t>
            </a:r>
            <a:r>
              <a:rPr sz="1700" spc="-35" dirty="0">
                <a:solidFill>
                  <a:srgbClr val="073E87"/>
                </a:solidFill>
                <a:latin typeface="Arial"/>
                <a:cs typeface="Arial"/>
              </a:rPr>
              <a:t>в</a:t>
            </a:r>
            <a:r>
              <a:rPr sz="1700" spc="-135" dirty="0">
                <a:solidFill>
                  <a:srgbClr val="073E87"/>
                </a:solidFill>
                <a:latin typeface="Arial"/>
                <a:cs typeface="Arial"/>
              </a:rPr>
              <a:t>ы</a:t>
            </a:r>
            <a:r>
              <a:rPr sz="1700" spc="-95" dirty="0">
                <a:solidFill>
                  <a:srgbClr val="073E87"/>
                </a:solidFill>
                <a:latin typeface="Arial"/>
                <a:cs typeface="Arial"/>
              </a:rPr>
              <a:t>ш</a:t>
            </a:r>
            <a:r>
              <a:rPr sz="1700" spc="-70" dirty="0">
                <a:solidFill>
                  <a:srgbClr val="073E87"/>
                </a:solidFill>
                <a:latin typeface="Arial"/>
                <a:cs typeface="Arial"/>
              </a:rPr>
              <a:t>ен</a:t>
            </a:r>
            <a:r>
              <a:rPr sz="1700" spc="-55" dirty="0">
                <a:solidFill>
                  <a:srgbClr val="073E87"/>
                </a:solidFill>
                <a:latin typeface="Arial"/>
                <a:cs typeface="Arial"/>
              </a:rPr>
              <a:t>и</a:t>
            </a:r>
            <a:r>
              <a:rPr sz="1700" spc="-70" dirty="0">
                <a:solidFill>
                  <a:srgbClr val="073E87"/>
                </a:solidFill>
                <a:latin typeface="Arial"/>
                <a:cs typeface="Arial"/>
              </a:rPr>
              <a:t>я</a:t>
            </a:r>
            <a:r>
              <a:rPr sz="1700" dirty="0">
                <a:solidFill>
                  <a:srgbClr val="073E87"/>
                </a:solidFill>
                <a:latin typeface="Arial"/>
                <a:cs typeface="Arial"/>
              </a:rPr>
              <a:t>	</a:t>
            </a:r>
            <a:r>
              <a:rPr sz="1700" spc="-75" dirty="0">
                <a:solidFill>
                  <a:srgbClr val="073E87"/>
                </a:solidFill>
                <a:latin typeface="Arial"/>
                <a:cs typeface="Arial"/>
              </a:rPr>
              <a:t>э</a:t>
            </a:r>
            <a:r>
              <a:rPr sz="1700" spc="-270" dirty="0">
                <a:solidFill>
                  <a:srgbClr val="073E87"/>
                </a:solidFill>
                <a:latin typeface="Arial"/>
                <a:cs typeface="Arial"/>
              </a:rPr>
              <a:t>фф</a:t>
            </a:r>
            <a:r>
              <a:rPr sz="1700" spc="-75" dirty="0">
                <a:solidFill>
                  <a:srgbClr val="073E87"/>
                </a:solidFill>
                <a:latin typeface="Arial"/>
                <a:cs typeface="Arial"/>
              </a:rPr>
              <a:t>е</a:t>
            </a:r>
            <a:r>
              <a:rPr sz="1700" spc="80" dirty="0">
                <a:solidFill>
                  <a:srgbClr val="073E87"/>
                </a:solidFill>
                <a:latin typeface="Arial"/>
                <a:cs typeface="Arial"/>
              </a:rPr>
              <a:t>к</a:t>
            </a:r>
            <a:r>
              <a:rPr sz="1700" spc="-35" dirty="0">
                <a:solidFill>
                  <a:srgbClr val="073E87"/>
                </a:solidFill>
                <a:latin typeface="Arial"/>
                <a:cs typeface="Arial"/>
              </a:rPr>
              <a:t>т</a:t>
            </a:r>
            <a:r>
              <a:rPr sz="1700" spc="-50" dirty="0">
                <a:solidFill>
                  <a:srgbClr val="073E87"/>
                </a:solidFill>
                <a:latin typeface="Arial"/>
                <a:cs typeface="Arial"/>
              </a:rPr>
              <a:t>и</a:t>
            </a:r>
            <a:r>
              <a:rPr sz="1700" spc="-55" dirty="0">
                <a:solidFill>
                  <a:srgbClr val="073E87"/>
                </a:solidFill>
                <a:latin typeface="Arial"/>
                <a:cs typeface="Arial"/>
              </a:rPr>
              <a:t>в</a:t>
            </a:r>
            <a:r>
              <a:rPr sz="1700" spc="-65" dirty="0">
                <a:solidFill>
                  <a:srgbClr val="073E87"/>
                </a:solidFill>
                <a:latin typeface="Arial"/>
                <a:cs typeface="Arial"/>
              </a:rPr>
              <a:t>н</a:t>
            </a:r>
            <a:r>
              <a:rPr sz="1700" spc="-5" dirty="0">
                <a:solidFill>
                  <a:srgbClr val="073E87"/>
                </a:solidFill>
                <a:latin typeface="Arial"/>
                <a:cs typeface="Arial"/>
              </a:rPr>
              <a:t>о</a:t>
            </a:r>
            <a:r>
              <a:rPr sz="1700" spc="-85" dirty="0">
                <a:solidFill>
                  <a:srgbClr val="073E87"/>
                </a:solidFill>
                <a:latin typeface="Arial"/>
                <a:cs typeface="Arial"/>
              </a:rPr>
              <a:t>с</a:t>
            </a:r>
            <a:r>
              <a:rPr sz="1700" spc="-35" dirty="0">
                <a:solidFill>
                  <a:srgbClr val="073E87"/>
                </a:solidFill>
                <a:latin typeface="Arial"/>
                <a:cs typeface="Arial"/>
              </a:rPr>
              <a:t>т</a:t>
            </a:r>
            <a:r>
              <a:rPr sz="1700" spc="-55" dirty="0">
                <a:solidFill>
                  <a:srgbClr val="073E87"/>
                </a:solidFill>
                <a:latin typeface="Arial"/>
                <a:cs typeface="Arial"/>
              </a:rPr>
              <a:t>и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8794" y="3150359"/>
            <a:ext cx="7429500" cy="290195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40665">
              <a:lnSpc>
                <a:spcPct val="100000"/>
              </a:lnSpc>
              <a:spcBef>
                <a:spcPts val="305"/>
              </a:spcBef>
            </a:pPr>
            <a:r>
              <a:rPr sz="1700" spc="-45" dirty="0">
                <a:solidFill>
                  <a:srgbClr val="073E87"/>
                </a:solidFill>
                <a:latin typeface="Arial"/>
                <a:cs typeface="Arial"/>
              </a:rPr>
              <a:t>образовательного</a:t>
            </a:r>
            <a:r>
              <a:rPr sz="1700" spc="-95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073E87"/>
                </a:solidFill>
                <a:latin typeface="Arial"/>
                <a:cs typeface="Arial"/>
              </a:rPr>
              <a:t>процесса;</a:t>
            </a:r>
            <a:endParaRPr sz="1700">
              <a:latin typeface="Arial"/>
              <a:cs typeface="Arial"/>
            </a:endParaRPr>
          </a:p>
          <a:p>
            <a:pPr marL="240665" indent="-228600" algn="just">
              <a:lnSpc>
                <a:spcPct val="100000"/>
              </a:lnSpc>
              <a:spcBef>
                <a:spcPts val="204"/>
              </a:spcBef>
              <a:buClr>
                <a:srgbClr val="31B6FD"/>
              </a:buClr>
              <a:buFont typeface="Symbol"/>
              <a:buChar char=""/>
              <a:tabLst>
                <a:tab pos="241300" algn="l"/>
              </a:tabLst>
            </a:pPr>
            <a:r>
              <a:rPr sz="1700" spc="-60" dirty="0">
                <a:solidFill>
                  <a:srgbClr val="073E87"/>
                </a:solidFill>
                <a:latin typeface="Arial"/>
                <a:cs typeface="Arial"/>
              </a:rPr>
              <a:t>Творческая </a:t>
            </a:r>
            <a:r>
              <a:rPr sz="1700" spc="-50" dirty="0">
                <a:solidFill>
                  <a:srgbClr val="073E87"/>
                </a:solidFill>
                <a:latin typeface="Arial"/>
                <a:cs typeface="Arial"/>
              </a:rPr>
              <a:t>организация </a:t>
            </a:r>
            <a:r>
              <a:rPr sz="1700" spc="-35" dirty="0">
                <a:solidFill>
                  <a:srgbClr val="073E87"/>
                </a:solidFill>
                <a:latin typeface="Arial"/>
                <a:cs typeface="Arial"/>
              </a:rPr>
              <a:t>(креативность) </a:t>
            </a:r>
            <a:r>
              <a:rPr sz="1700" spc="-65" dirty="0">
                <a:solidFill>
                  <a:srgbClr val="073E87"/>
                </a:solidFill>
                <a:latin typeface="Arial"/>
                <a:cs typeface="Arial"/>
              </a:rPr>
              <a:t>процесса </a:t>
            </a:r>
            <a:r>
              <a:rPr sz="1700" spc="-60" dirty="0">
                <a:solidFill>
                  <a:srgbClr val="073E87"/>
                </a:solidFill>
                <a:latin typeface="Arial"/>
                <a:cs typeface="Arial"/>
              </a:rPr>
              <a:t>воспитания </a:t>
            </a:r>
            <a:r>
              <a:rPr sz="1700" spc="-55" dirty="0">
                <a:solidFill>
                  <a:srgbClr val="073E87"/>
                </a:solidFill>
                <a:latin typeface="Arial"/>
                <a:cs typeface="Arial"/>
              </a:rPr>
              <a:t>и</a:t>
            </a:r>
            <a:r>
              <a:rPr sz="1700" spc="-325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073E87"/>
                </a:solidFill>
                <a:latin typeface="Arial"/>
                <a:cs typeface="Arial"/>
              </a:rPr>
              <a:t>обучения;</a:t>
            </a:r>
            <a:endParaRPr sz="1700">
              <a:latin typeface="Arial"/>
              <a:cs typeface="Arial"/>
            </a:endParaRPr>
          </a:p>
          <a:p>
            <a:pPr marL="240665" marR="5080" indent="-228600" algn="just">
              <a:lnSpc>
                <a:spcPts val="1839"/>
              </a:lnSpc>
              <a:spcBef>
                <a:spcPts val="430"/>
              </a:spcBef>
              <a:buClr>
                <a:srgbClr val="31B6FD"/>
              </a:buClr>
              <a:buFont typeface="Symbol"/>
              <a:buChar char=""/>
              <a:tabLst>
                <a:tab pos="241300" algn="l"/>
              </a:tabLst>
            </a:pPr>
            <a:r>
              <a:rPr sz="1700" spc="-65" dirty="0">
                <a:solidFill>
                  <a:srgbClr val="073E87"/>
                </a:solidFill>
                <a:latin typeface="Arial"/>
                <a:cs typeface="Arial"/>
              </a:rPr>
              <a:t>Вариативность использования </a:t>
            </a:r>
            <a:r>
              <a:rPr sz="1700" spc="-45" dirty="0">
                <a:solidFill>
                  <a:srgbClr val="073E87"/>
                </a:solidFill>
                <a:latin typeface="Arial"/>
                <a:cs typeface="Arial"/>
              </a:rPr>
              <a:t>образовательного </a:t>
            </a:r>
            <a:r>
              <a:rPr sz="1700" spc="-70" dirty="0">
                <a:solidFill>
                  <a:srgbClr val="073E87"/>
                </a:solidFill>
                <a:latin typeface="Arial"/>
                <a:cs typeface="Arial"/>
              </a:rPr>
              <a:t>материала, </a:t>
            </a:r>
            <a:r>
              <a:rPr sz="1700" spc="-55" dirty="0">
                <a:solidFill>
                  <a:srgbClr val="073E87"/>
                </a:solidFill>
                <a:latin typeface="Arial"/>
                <a:cs typeface="Arial"/>
              </a:rPr>
              <a:t>позволяющая  </a:t>
            </a:r>
            <a:r>
              <a:rPr sz="1700" spc="-60" dirty="0">
                <a:solidFill>
                  <a:srgbClr val="073E87"/>
                </a:solidFill>
                <a:latin typeface="Arial"/>
                <a:cs typeface="Arial"/>
              </a:rPr>
              <a:t>развивать </a:t>
            </a:r>
            <a:r>
              <a:rPr sz="1700" spc="-45" dirty="0">
                <a:solidFill>
                  <a:srgbClr val="073E87"/>
                </a:solidFill>
                <a:latin typeface="Arial"/>
                <a:cs typeface="Arial"/>
              </a:rPr>
              <a:t>творчество </a:t>
            </a:r>
            <a:r>
              <a:rPr sz="1700" spc="-60" dirty="0">
                <a:solidFill>
                  <a:srgbClr val="073E87"/>
                </a:solidFill>
                <a:latin typeface="Arial"/>
                <a:cs typeface="Arial"/>
              </a:rPr>
              <a:t>в </a:t>
            </a:r>
            <a:r>
              <a:rPr sz="1700" spc="-50" dirty="0">
                <a:solidFill>
                  <a:srgbClr val="073E87"/>
                </a:solidFill>
                <a:latin typeface="Arial"/>
                <a:cs typeface="Arial"/>
              </a:rPr>
              <a:t>соответствии </a:t>
            </a:r>
            <a:r>
              <a:rPr sz="1700" spc="-85" dirty="0">
                <a:solidFill>
                  <a:srgbClr val="073E87"/>
                </a:solidFill>
                <a:latin typeface="Arial"/>
                <a:cs typeface="Arial"/>
              </a:rPr>
              <a:t>с </a:t>
            </a:r>
            <a:r>
              <a:rPr sz="1700" spc="-60" dirty="0">
                <a:solidFill>
                  <a:srgbClr val="073E87"/>
                </a:solidFill>
                <a:latin typeface="Arial"/>
                <a:cs typeface="Arial"/>
              </a:rPr>
              <a:t>интересами </a:t>
            </a:r>
            <a:r>
              <a:rPr sz="1700" spc="-55" dirty="0">
                <a:solidFill>
                  <a:srgbClr val="073E87"/>
                </a:solidFill>
                <a:latin typeface="Arial"/>
                <a:cs typeface="Arial"/>
              </a:rPr>
              <a:t>и </a:t>
            </a:r>
            <a:r>
              <a:rPr sz="1700" spc="-45" dirty="0">
                <a:solidFill>
                  <a:srgbClr val="073E87"/>
                </a:solidFill>
                <a:latin typeface="Arial"/>
                <a:cs typeface="Arial"/>
              </a:rPr>
              <a:t>наклонностями  </a:t>
            </a:r>
            <a:r>
              <a:rPr sz="1700" spc="5" dirty="0">
                <a:solidFill>
                  <a:srgbClr val="073E87"/>
                </a:solidFill>
                <a:latin typeface="Arial"/>
                <a:cs typeface="Arial"/>
              </a:rPr>
              <a:t>каждого</a:t>
            </a:r>
            <a:r>
              <a:rPr sz="1700" spc="-114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073E87"/>
                </a:solidFill>
                <a:latin typeface="Arial"/>
                <a:cs typeface="Arial"/>
              </a:rPr>
              <a:t>ребенка;</a:t>
            </a:r>
            <a:endParaRPr sz="1700">
              <a:latin typeface="Arial"/>
              <a:cs typeface="Arial"/>
            </a:endParaRPr>
          </a:p>
          <a:p>
            <a:pPr marL="241300" indent="-229235" algn="just">
              <a:lnSpc>
                <a:spcPct val="100000"/>
              </a:lnSpc>
              <a:spcBef>
                <a:spcPts val="170"/>
              </a:spcBef>
              <a:buClr>
                <a:srgbClr val="31B6FD"/>
              </a:buClr>
              <a:buFont typeface="Symbol"/>
              <a:buChar char=""/>
              <a:tabLst>
                <a:tab pos="241935" algn="l"/>
              </a:tabLst>
            </a:pPr>
            <a:r>
              <a:rPr sz="1700" spc="-75" dirty="0">
                <a:solidFill>
                  <a:srgbClr val="073E87"/>
                </a:solidFill>
                <a:latin typeface="Arial"/>
                <a:cs typeface="Arial"/>
              </a:rPr>
              <a:t>Уважительное </a:t>
            </a:r>
            <a:r>
              <a:rPr sz="1700" spc="-55" dirty="0">
                <a:solidFill>
                  <a:srgbClr val="073E87"/>
                </a:solidFill>
                <a:latin typeface="Arial"/>
                <a:cs typeface="Arial"/>
              </a:rPr>
              <a:t>отношение </a:t>
            </a:r>
            <a:r>
              <a:rPr sz="1700" spc="80" dirty="0">
                <a:solidFill>
                  <a:srgbClr val="073E87"/>
                </a:solidFill>
                <a:latin typeface="Arial"/>
                <a:cs typeface="Arial"/>
              </a:rPr>
              <a:t>к </a:t>
            </a:r>
            <a:r>
              <a:rPr sz="1700" spc="-65" dirty="0">
                <a:solidFill>
                  <a:srgbClr val="073E87"/>
                </a:solidFill>
                <a:latin typeface="Arial"/>
                <a:cs typeface="Arial"/>
              </a:rPr>
              <a:t>результатам </a:t>
            </a:r>
            <a:r>
              <a:rPr sz="1700" spc="-20" dirty="0">
                <a:solidFill>
                  <a:srgbClr val="073E87"/>
                </a:solidFill>
                <a:latin typeface="Arial"/>
                <a:cs typeface="Arial"/>
              </a:rPr>
              <a:t>детского</a:t>
            </a:r>
            <a:r>
              <a:rPr sz="1700" spc="-350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073E87"/>
                </a:solidFill>
                <a:latin typeface="Arial"/>
                <a:cs typeface="Arial"/>
              </a:rPr>
              <a:t>творчества;</a:t>
            </a:r>
            <a:endParaRPr sz="1700">
              <a:latin typeface="Arial"/>
              <a:cs typeface="Arial"/>
            </a:endParaRPr>
          </a:p>
          <a:p>
            <a:pPr marL="241300" indent="-229235" algn="just">
              <a:lnSpc>
                <a:spcPct val="100000"/>
              </a:lnSpc>
              <a:spcBef>
                <a:spcPts val="204"/>
              </a:spcBef>
              <a:buClr>
                <a:srgbClr val="31B6FD"/>
              </a:buClr>
              <a:buFont typeface="Symbol"/>
              <a:buChar char=""/>
              <a:tabLst>
                <a:tab pos="241935" algn="l"/>
              </a:tabLst>
            </a:pPr>
            <a:r>
              <a:rPr sz="1700" spc="-75" dirty="0">
                <a:solidFill>
                  <a:srgbClr val="073E87"/>
                </a:solidFill>
                <a:latin typeface="Arial"/>
                <a:cs typeface="Arial"/>
              </a:rPr>
              <a:t>Единство</a:t>
            </a:r>
            <a:r>
              <a:rPr sz="1700" spc="-95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073E87"/>
                </a:solidFill>
                <a:latin typeface="Arial"/>
                <a:cs typeface="Arial"/>
              </a:rPr>
              <a:t>подходов</a:t>
            </a:r>
            <a:r>
              <a:rPr sz="1700" spc="-90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700" spc="80" dirty="0">
                <a:solidFill>
                  <a:srgbClr val="073E87"/>
                </a:solidFill>
                <a:latin typeface="Arial"/>
                <a:cs typeface="Arial"/>
              </a:rPr>
              <a:t>к</a:t>
            </a:r>
            <a:r>
              <a:rPr sz="1700" spc="-114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073E87"/>
                </a:solidFill>
                <a:latin typeface="Arial"/>
                <a:cs typeface="Arial"/>
              </a:rPr>
              <a:t>воспитанию</a:t>
            </a:r>
            <a:r>
              <a:rPr sz="1700" spc="-85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073E87"/>
                </a:solidFill>
                <a:latin typeface="Arial"/>
                <a:cs typeface="Arial"/>
              </a:rPr>
              <a:t>детей</a:t>
            </a:r>
            <a:r>
              <a:rPr sz="1700" spc="-90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073E87"/>
                </a:solidFill>
                <a:latin typeface="Arial"/>
                <a:cs typeface="Arial"/>
              </a:rPr>
              <a:t>в</a:t>
            </a:r>
            <a:r>
              <a:rPr sz="1700" spc="-110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073E87"/>
                </a:solidFill>
                <a:latin typeface="Arial"/>
                <a:cs typeface="Arial"/>
              </a:rPr>
              <a:t>условиях</a:t>
            </a:r>
            <a:r>
              <a:rPr sz="1700" spc="-105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700" spc="-140" dirty="0">
                <a:solidFill>
                  <a:srgbClr val="073E87"/>
                </a:solidFill>
                <a:latin typeface="Arial"/>
                <a:cs typeface="Arial"/>
              </a:rPr>
              <a:t>ДОУ</a:t>
            </a:r>
            <a:r>
              <a:rPr sz="1700" spc="-110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073E87"/>
                </a:solidFill>
                <a:latin typeface="Arial"/>
                <a:cs typeface="Arial"/>
              </a:rPr>
              <a:t>и</a:t>
            </a:r>
            <a:r>
              <a:rPr sz="1700" spc="-105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073E87"/>
                </a:solidFill>
                <a:latin typeface="Arial"/>
                <a:cs typeface="Arial"/>
              </a:rPr>
              <a:t>семьи;</a:t>
            </a:r>
            <a:endParaRPr sz="1700">
              <a:latin typeface="Arial"/>
              <a:cs typeface="Arial"/>
            </a:endParaRPr>
          </a:p>
          <a:p>
            <a:pPr marL="240665" marR="5080" indent="-227965" algn="just">
              <a:lnSpc>
                <a:spcPts val="1839"/>
              </a:lnSpc>
              <a:spcBef>
                <a:spcPts val="430"/>
              </a:spcBef>
              <a:buClr>
                <a:srgbClr val="31B6FD"/>
              </a:buClr>
              <a:buFont typeface="Symbol"/>
              <a:buChar char=""/>
              <a:tabLst>
                <a:tab pos="241935" algn="l"/>
              </a:tabLst>
            </a:pPr>
            <a:r>
              <a:rPr sz="1700" spc="-75" dirty="0">
                <a:solidFill>
                  <a:srgbClr val="073E87"/>
                </a:solidFill>
                <a:latin typeface="Arial"/>
                <a:cs typeface="Arial"/>
              </a:rPr>
              <a:t>Соблюдение </a:t>
            </a:r>
            <a:r>
              <a:rPr sz="1700" spc="-60" dirty="0">
                <a:solidFill>
                  <a:srgbClr val="073E87"/>
                </a:solidFill>
                <a:latin typeface="Arial"/>
                <a:cs typeface="Arial"/>
              </a:rPr>
              <a:t>в </a:t>
            </a:r>
            <a:r>
              <a:rPr sz="1700" spc="-45" dirty="0">
                <a:solidFill>
                  <a:srgbClr val="073E87"/>
                </a:solidFill>
                <a:latin typeface="Arial"/>
                <a:cs typeface="Arial"/>
              </a:rPr>
              <a:t>работе </a:t>
            </a:r>
            <a:r>
              <a:rPr sz="1700" spc="-15" dirty="0">
                <a:solidFill>
                  <a:srgbClr val="073E87"/>
                </a:solidFill>
                <a:latin typeface="Arial"/>
                <a:cs typeface="Arial"/>
              </a:rPr>
              <a:t>детского </a:t>
            </a:r>
            <a:r>
              <a:rPr sz="1700" spc="-90" dirty="0">
                <a:solidFill>
                  <a:srgbClr val="073E87"/>
                </a:solidFill>
                <a:latin typeface="Arial"/>
                <a:cs typeface="Arial"/>
              </a:rPr>
              <a:t>сада </a:t>
            </a:r>
            <a:r>
              <a:rPr sz="1700" spc="-55" dirty="0">
                <a:solidFill>
                  <a:srgbClr val="073E87"/>
                </a:solidFill>
                <a:latin typeface="Arial"/>
                <a:cs typeface="Arial"/>
              </a:rPr>
              <a:t>и </a:t>
            </a:r>
            <a:r>
              <a:rPr sz="1700" spc="-80" dirty="0">
                <a:solidFill>
                  <a:srgbClr val="073E87"/>
                </a:solidFill>
                <a:latin typeface="Arial"/>
                <a:cs typeface="Arial"/>
              </a:rPr>
              <a:t>начальной </a:t>
            </a:r>
            <a:r>
              <a:rPr sz="1700" spc="-60" dirty="0">
                <a:solidFill>
                  <a:srgbClr val="073E87"/>
                </a:solidFill>
                <a:latin typeface="Arial"/>
                <a:cs typeface="Arial"/>
              </a:rPr>
              <a:t>школы </a:t>
            </a:r>
            <a:r>
              <a:rPr sz="1700" spc="-50" dirty="0">
                <a:solidFill>
                  <a:srgbClr val="073E87"/>
                </a:solidFill>
                <a:latin typeface="Arial"/>
                <a:cs typeface="Arial"/>
              </a:rPr>
              <a:t>преемственности,  </a:t>
            </a:r>
            <a:r>
              <a:rPr sz="1700" spc="-55" dirty="0">
                <a:solidFill>
                  <a:srgbClr val="073E87"/>
                </a:solidFill>
                <a:latin typeface="Arial"/>
                <a:cs typeface="Arial"/>
              </a:rPr>
              <a:t>исключающей </a:t>
            </a:r>
            <a:r>
              <a:rPr sz="1700" spc="-65" dirty="0">
                <a:solidFill>
                  <a:srgbClr val="073E87"/>
                </a:solidFill>
                <a:latin typeface="Arial"/>
                <a:cs typeface="Arial"/>
              </a:rPr>
              <a:t>умственные </a:t>
            </a:r>
            <a:r>
              <a:rPr sz="1700" spc="-55" dirty="0">
                <a:solidFill>
                  <a:srgbClr val="073E87"/>
                </a:solidFill>
                <a:latin typeface="Arial"/>
                <a:cs typeface="Arial"/>
              </a:rPr>
              <a:t>и </a:t>
            </a:r>
            <a:r>
              <a:rPr sz="1700" spc="-75" dirty="0">
                <a:solidFill>
                  <a:srgbClr val="073E87"/>
                </a:solidFill>
                <a:latin typeface="Arial"/>
                <a:cs typeface="Arial"/>
              </a:rPr>
              <a:t>физические </a:t>
            </a:r>
            <a:r>
              <a:rPr sz="1700" spc="-30" dirty="0">
                <a:solidFill>
                  <a:srgbClr val="073E87"/>
                </a:solidFill>
                <a:latin typeface="Arial"/>
                <a:cs typeface="Arial"/>
              </a:rPr>
              <a:t>перегрузки </a:t>
            </a:r>
            <a:r>
              <a:rPr sz="1700" spc="-60" dirty="0">
                <a:solidFill>
                  <a:srgbClr val="073E87"/>
                </a:solidFill>
                <a:latin typeface="Arial"/>
                <a:cs typeface="Arial"/>
              </a:rPr>
              <a:t>в </a:t>
            </a:r>
            <a:r>
              <a:rPr sz="1700" spc="-40" dirty="0">
                <a:solidFill>
                  <a:srgbClr val="073E87"/>
                </a:solidFill>
                <a:latin typeface="Arial"/>
                <a:cs typeface="Arial"/>
              </a:rPr>
              <a:t>содержании  </a:t>
            </a:r>
            <a:r>
              <a:rPr sz="1700" spc="-50" dirty="0">
                <a:solidFill>
                  <a:srgbClr val="073E87"/>
                </a:solidFill>
                <a:latin typeface="Arial"/>
                <a:cs typeface="Arial"/>
              </a:rPr>
              <a:t>образования </a:t>
            </a:r>
            <a:r>
              <a:rPr sz="1700" spc="-55" dirty="0">
                <a:solidFill>
                  <a:srgbClr val="073E87"/>
                </a:solidFill>
                <a:latin typeface="Arial"/>
                <a:cs typeface="Arial"/>
              </a:rPr>
              <a:t>детей </a:t>
            </a:r>
            <a:r>
              <a:rPr sz="1700" spc="-30" dirty="0">
                <a:solidFill>
                  <a:srgbClr val="073E87"/>
                </a:solidFill>
                <a:latin typeface="Arial"/>
                <a:cs typeface="Arial"/>
              </a:rPr>
              <a:t>дошкольного </a:t>
            </a:r>
            <a:r>
              <a:rPr sz="1700" spc="-55" dirty="0">
                <a:solidFill>
                  <a:srgbClr val="073E87"/>
                </a:solidFill>
                <a:latin typeface="Arial"/>
                <a:cs typeface="Arial"/>
              </a:rPr>
              <a:t>возраста, </a:t>
            </a:r>
            <a:r>
              <a:rPr sz="1700" spc="-60" dirty="0">
                <a:solidFill>
                  <a:srgbClr val="073E87"/>
                </a:solidFill>
                <a:latin typeface="Arial"/>
                <a:cs typeface="Arial"/>
              </a:rPr>
              <a:t>обеспечивающей </a:t>
            </a:r>
            <a:r>
              <a:rPr sz="1700" spc="-55" dirty="0">
                <a:solidFill>
                  <a:srgbClr val="073E87"/>
                </a:solidFill>
                <a:latin typeface="Arial"/>
                <a:cs typeface="Arial"/>
              </a:rPr>
              <a:t>отсутствие  </a:t>
            </a:r>
            <a:r>
              <a:rPr sz="1700" spc="-80" dirty="0">
                <a:solidFill>
                  <a:srgbClr val="073E87"/>
                </a:solidFill>
                <a:latin typeface="Arial"/>
                <a:cs typeface="Arial"/>
              </a:rPr>
              <a:t>давления </a:t>
            </a:r>
            <a:r>
              <a:rPr sz="1700" spc="-30" dirty="0">
                <a:solidFill>
                  <a:srgbClr val="073E87"/>
                </a:solidFill>
                <a:latin typeface="Arial"/>
                <a:cs typeface="Arial"/>
              </a:rPr>
              <a:t>предметного</a:t>
            </a:r>
            <a:r>
              <a:rPr sz="1700" spc="-105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073E87"/>
                </a:solidFill>
                <a:latin typeface="Arial"/>
                <a:cs typeface="Arial"/>
              </a:rPr>
              <a:t>обучения.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25302" y="6335443"/>
            <a:ext cx="9334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073E87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39695" y="434835"/>
            <a:ext cx="31026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Задачи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программы: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\AppData\Local\Temp\4 (pdf.io).jpg"/>
          <p:cNvPicPr>
            <a:picLocks noChangeAspect="1" noChangeArrowheads="1"/>
          </p:cNvPicPr>
          <p:nvPr/>
        </p:nvPicPr>
        <p:blipFill>
          <a:blip r:embed="rId2" cstate="print"/>
          <a:srcRect l="21887"/>
          <a:stretch>
            <a:fillRect/>
          </a:stretch>
        </p:blipFill>
        <p:spPr bwMode="auto">
          <a:xfrm rot="16200000">
            <a:off x="2057399" y="-1371600"/>
            <a:ext cx="5105400" cy="8458199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4365" marR="5080" indent="-120014">
              <a:lnSpc>
                <a:spcPct val="100000"/>
              </a:lnSpc>
              <a:spcBef>
                <a:spcPts val="100"/>
              </a:spcBef>
            </a:pPr>
            <a:r>
              <a:rPr i="0" spc="-204" dirty="0">
                <a:latin typeface="Arial"/>
                <a:cs typeface="Arial"/>
              </a:rPr>
              <a:t>Образовательная </a:t>
            </a:r>
            <a:r>
              <a:rPr i="0" spc="-160" dirty="0">
                <a:latin typeface="Arial"/>
                <a:cs typeface="Arial"/>
              </a:rPr>
              <a:t>программа </a:t>
            </a:r>
            <a:r>
              <a:rPr i="0" spc="-190" dirty="0">
                <a:latin typeface="Arial"/>
                <a:cs typeface="Arial"/>
              </a:rPr>
              <a:t>ДОО  </a:t>
            </a:r>
            <a:r>
              <a:rPr i="0" spc="-195" dirty="0">
                <a:latin typeface="Arial"/>
                <a:cs typeface="Arial"/>
              </a:rPr>
              <a:t>включает </a:t>
            </a:r>
            <a:r>
              <a:rPr i="0" spc="-150" dirty="0">
                <a:latin typeface="Arial"/>
                <a:cs typeface="Arial"/>
              </a:rPr>
              <a:t>три </a:t>
            </a:r>
            <a:r>
              <a:rPr i="0" spc="-245" dirty="0">
                <a:latin typeface="Arial"/>
                <a:cs typeface="Arial"/>
              </a:rPr>
              <a:t>основных</a:t>
            </a:r>
            <a:r>
              <a:rPr i="0" spc="-220" dirty="0">
                <a:latin typeface="Arial"/>
                <a:cs typeface="Arial"/>
              </a:rPr>
              <a:t> </a:t>
            </a:r>
            <a:r>
              <a:rPr i="0" spc="-204" dirty="0">
                <a:latin typeface="Arial"/>
                <a:cs typeface="Arial"/>
              </a:rPr>
              <a:t>раздела: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57224" y="1506232"/>
            <a:ext cx="7273290" cy="1906905"/>
            <a:chOff x="857224" y="1506232"/>
            <a:chExt cx="7273290" cy="1906905"/>
          </a:xfrm>
        </p:grpSpPr>
        <p:sp>
          <p:nvSpPr>
            <p:cNvPr id="4" name="object 4"/>
            <p:cNvSpPr/>
            <p:nvPr/>
          </p:nvSpPr>
          <p:spPr>
            <a:xfrm>
              <a:off x="3651313" y="1556791"/>
              <a:ext cx="755650" cy="9790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7224" y="2500299"/>
              <a:ext cx="7273290" cy="913130"/>
            </a:xfrm>
            <a:custGeom>
              <a:avLst/>
              <a:gdLst/>
              <a:ahLst/>
              <a:cxnLst/>
              <a:rect l="l" t="t" r="r" b="b"/>
              <a:pathLst>
                <a:path w="7273290" h="913129">
                  <a:moveTo>
                    <a:pt x="6816420" y="0"/>
                  </a:moveTo>
                  <a:lnTo>
                    <a:pt x="456387" y="0"/>
                  </a:lnTo>
                  <a:lnTo>
                    <a:pt x="409724" y="2356"/>
                  </a:lnTo>
                  <a:lnTo>
                    <a:pt x="364408" y="9272"/>
                  </a:lnTo>
                  <a:lnTo>
                    <a:pt x="320671" y="20518"/>
                  </a:lnTo>
                  <a:lnTo>
                    <a:pt x="278740" y="35864"/>
                  </a:lnTo>
                  <a:lnTo>
                    <a:pt x="238845" y="55083"/>
                  </a:lnTo>
                  <a:lnTo>
                    <a:pt x="201216" y="77943"/>
                  </a:lnTo>
                  <a:lnTo>
                    <a:pt x="166082" y="104216"/>
                  </a:lnTo>
                  <a:lnTo>
                    <a:pt x="133672" y="133672"/>
                  </a:lnTo>
                  <a:lnTo>
                    <a:pt x="104216" y="166082"/>
                  </a:lnTo>
                  <a:lnTo>
                    <a:pt x="77943" y="201216"/>
                  </a:lnTo>
                  <a:lnTo>
                    <a:pt x="55083" y="238845"/>
                  </a:lnTo>
                  <a:lnTo>
                    <a:pt x="35864" y="278740"/>
                  </a:lnTo>
                  <a:lnTo>
                    <a:pt x="20518" y="320671"/>
                  </a:lnTo>
                  <a:lnTo>
                    <a:pt x="9272" y="364408"/>
                  </a:lnTo>
                  <a:lnTo>
                    <a:pt x="2356" y="409724"/>
                  </a:lnTo>
                  <a:lnTo>
                    <a:pt x="0" y="456387"/>
                  </a:lnTo>
                  <a:lnTo>
                    <a:pt x="2356" y="503050"/>
                  </a:lnTo>
                  <a:lnTo>
                    <a:pt x="9272" y="548365"/>
                  </a:lnTo>
                  <a:lnTo>
                    <a:pt x="20518" y="592103"/>
                  </a:lnTo>
                  <a:lnTo>
                    <a:pt x="35864" y="634034"/>
                  </a:lnTo>
                  <a:lnTo>
                    <a:pt x="55083" y="673928"/>
                  </a:lnTo>
                  <a:lnTo>
                    <a:pt x="77943" y="711558"/>
                  </a:lnTo>
                  <a:lnTo>
                    <a:pt x="104216" y="746692"/>
                  </a:lnTo>
                  <a:lnTo>
                    <a:pt x="133672" y="779102"/>
                  </a:lnTo>
                  <a:lnTo>
                    <a:pt x="166082" y="808558"/>
                  </a:lnTo>
                  <a:lnTo>
                    <a:pt x="201216" y="834830"/>
                  </a:lnTo>
                  <a:lnTo>
                    <a:pt x="238845" y="857691"/>
                  </a:lnTo>
                  <a:lnTo>
                    <a:pt x="278740" y="876909"/>
                  </a:lnTo>
                  <a:lnTo>
                    <a:pt x="320671" y="892256"/>
                  </a:lnTo>
                  <a:lnTo>
                    <a:pt x="364408" y="903502"/>
                  </a:lnTo>
                  <a:lnTo>
                    <a:pt x="409724" y="910418"/>
                  </a:lnTo>
                  <a:lnTo>
                    <a:pt x="456387" y="912774"/>
                  </a:lnTo>
                  <a:lnTo>
                    <a:pt x="6816420" y="912774"/>
                  </a:lnTo>
                  <a:lnTo>
                    <a:pt x="6863083" y="910418"/>
                  </a:lnTo>
                  <a:lnTo>
                    <a:pt x="6908398" y="903502"/>
                  </a:lnTo>
                  <a:lnTo>
                    <a:pt x="6952136" y="892256"/>
                  </a:lnTo>
                  <a:lnTo>
                    <a:pt x="6994067" y="876909"/>
                  </a:lnTo>
                  <a:lnTo>
                    <a:pt x="7033961" y="857691"/>
                  </a:lnTo>
                  <a:lnTo>
                    <a:pt x="7071591" y="834830"/>
                  </a:lnTo>
                  <a:lnTo>
                    <a:pt x="7106725" y="808558"/>
                  </a:lnTo>
                  <a:lnTo>
                    <a:pt x="7139135" y="779102"/>
                  </a:lnTo>
                  <a:lnTo>
                    <a:pt x="7168591" y="746692"/>
                  </a:lnTo>
                  <a:lnTo>
                    <a:pt x="7194863" y="711558"/>
                  </a:lnTo>
                  <a:lnTo>
                    <a:pt x="7217724" y="673928"/>
                  </a:lnTo>
                  <a:lnTo>
                    <a:pt x="7236942" y="634034"/>
                  </a:lnTo>
                  <a:lnTo>
                    <a:pt x="7252289" y="592103"/>
                  </a:lnTo>
                  <a:lnTo>
                    <a:pt x="7263535" y="548365"/>
                  </a:lnTo>
                  <a:lnTo>
                    <a:pt x="7270451" y="503050"/>
                  </a:lnTo>
                  <a:lnTo>
                    <a:pt x="7272807" y="456387"/>
                  </a:lnTo>
                  <a:lnTo>
                    <a:pt x="7270451" y="409724"/>
                  </a:lnTo>
                  <a:lnTo>
                    <a:pt x="7263535" y="364408"/>
                  </a:lnTo>
                  <a:lnTo>
                    <a:pt x="7252289" y="320671"/>
                  </a:lnTo>
                  <a:lnTo>
                    <a:pt x="7236942" y="278740"/>
                  </a:lnTo>
                  <a:lnTo>
                    <a:pt x="7217724" y="238845"/>
                  </a:lnTo>
                  <a:lnTo>
                    <a:pt x="7194863" y="201216"/>
                  </a:lnTo>
                  <a:lnTo>
                    <a:pt x="7168591" y="166082"/>
                  </a:lnTo>
                  <a:lnTo>
                    <a:pt x="7139135" y="133672"/>
                  </a:lnTo>
                  <a:lnTo>
                    <a:pt x="7106725" y="104216"/>
                  </a:lnTo>
                  <a:lnTo>
                    <a:pt x="7071591" y="77943"/>
                  </a:lnTo>
                  <a:lnTo>
                    <a:pt x="7033961" y="55083"/>
                  </a:lnTo>
                  <a:lnTo>
                    <a:pt x="6994067" y="35864"/>
                  </a:lnTo>
                  <a:lnTo>
                    <a:pt x="6952136" y="20518"/>
                  </a:lnTo>
                  <a:lnTo>
                    <a:pt x="6908398" y="9272"/>
                  </a:lnTo>
                  <a:lnTo>
                    <a:pt x="6863083" y="2356"/>
                  </a:lnTo>
                  <a:lnTo>
                    <a:pt x="6816420" y="0"/>
                  </a:lnTo>
                  <a:close/>
                </a:path>
              </a:pathLst>
            </a:custGeom>
            <a:solidFill>
              <a:srgbClr val="4584D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75366" y="1506232"/>
              <a:ext cx="755650" cy="10801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85785" y="3929062"/>
            <a:ext cx="7273290" cy="913130"/>
          </a:xfrm>
          <a:custGeom>
            <a:avLst/>
            <a:gdLst/>
            <a:ahLst/>
            <a:cxnLst/>
            <a:rect l="l" t="t" r="r" b="b"/>
            <a:pathLst>
              <a:path w="7273290" h="913129">
                <a:moveTo>
                  <a:pt x="6816420" y="0"/>
                </a:moveTo>
                <a:lnTo>
                  <a:pt x="456387" y="0"/>
                </a:lnTo>
                <a:lnTo>
                  <a:pt x="409724" y="2356"/>
                </a:lnTo>
                <a:lnTo>
                  <a:pt x="364408" y="9272"/>
                </a:lnTo>
                <a:lnTo>
                  <a:pt x="320671" y="20518"/>
                </a:lnTo>
                <a:lnTo>
                  <a:pt x="278740" y="35864"/>
                </a:lnTo>
                <a:lnTo>
                  <a:pt x="238845" y="55083"/>
                </a:lnTo>
                <a:lnTo>
                  <a:pt x="201216" y="77943"/>
                </a:lnTo>
                <a:lnTo>
                  <a:pt x="166082" y="104216"/>
                </a:lnTo>
                <a:lnTo>
                  <a:pt x="133672" y="133672"/>
                </a:lnTo>
                <a:lnTo>
                  <a:pt x="104216" y="166082"/>
                </a:lnTo>
                <a:lnTo>
                  <a:pt x="77943" y="201216"/>
                </a:lnTo>
                <a:lnTo>
                  <a:pt x="55083" y="238845"/>
                </a:lnTo>
                <a:lnTo>
                  <a:pt x="35864" y="278740"/>
                </a:lnTo>
                <a:lnTo>
                  <a:pt x="20518" y="320671"/>
                </a:lnTo>
                <a:lnTo>
                  <a:pt x="9272" y="364408"/>
                </a:lnTo>
                <a:lnTo>
                  <a:pt x="2356" y="409724"/>
                </a:lnTo>
                <a:lnTo>
                  <a:pt x="0" y="456387"/>
                </a:lnTo>
                <a:lnTo>
                  <a:pt x="2356" y="503050"/>
                </a:lnTo>
                <a:lnTo>
                  <a:pt x="9272" y="548365"/>
                </a:lnTo>
                <a:lnTo>
                  <a:pt x="20518" y="592103"/>
                </a:lnTo>
                <a:lnTo>
                  <a:pt x="35864" y="634034"/>
                </a:lnTo>
                <a:lnTo>
                  <a:pt x="55083" y="673928"/>
                </a:lnTo>
                <a:lnTo>
                  <a:pt x="77943" y="711558"/>
                </a:lnTo>
                <a:lnTo>
                  <a:pt x="104216" y="746692"/>
                </a:lnTo>
                <a:lnTo>
                  <a:pt x="133672" y="779102"/>
                </a:lnTo>
                <a:lnTo>
                  <a:pt x="166082" y="808558"/>
                </a:lnTo>
                <a:lnTo>
                  <a:pt x="201216" y="834830"/>
                </a:lnTo>
                <a:lnTo>
                  <a:pt x="238845" y="857691"/>
                </a:lnTo>
                <a:lnTo>
                  <a:pt x="278740" y="876909"/>
                </a:lnTo>
                <a:lnTo>
                  <a:pt x="320671" y="892256"/>
                </a:lnTo>
                <a:lnTo>
                  <a:pt x="364408" y="903502"/>
                </a:lnTo>
                <a:lnTo>
                  <a:pt x="409724" y="910418"/>
                </a:lnTo>
                <a:lnTo>
                  <a:pt x="456387" y="912774"/>
                </a:lnTo>
                <a:lnTo>
                  <a:pt x="6816420" y="912774"/>
                </a:lnTo>
                <a:lnTo>
                  <a:pt x="6863083" y="910418"/>
                </a:lnTo>
                <a:lnTo>
                  <a:pt x="6908398" y="903502"/>
                </a:lnTo>
                <a:lnTo>
                  <a:pt x="6952136" y="892256"/>
                </a:lnTo>
                <a:lnTo>
                  <a:pt x="6994067" y="876909"/>
                </a:lnTo>
                <a:lnTo>
                  <a:pt x="7033961" y="857691"/>
                </a:lnTo>
                <a:lnTo>
                  <a:pt x="7071591" y="834830"/>
                </a:lnTo>
                <a:lnTo>
                  <a:pt x="7106725" y="808558"/>
                </a:lnTo>
                <a:lnTo>
                  <a:pt x="7139135" y="779102"/>
                </a:lnTo>
                <a:lnTo>
                  <a:pt x="7168591" y="746692"/>
                </a:lnTo>
                <a:lnTo>
                  <a:pt x="7194863" y="711558"/>
                </a:lnTo>
                <a:lnTo>
                  <a:pt x="7217724" y="673928"/>
                </a:lnTo>
                <a:lnTo>
                  <a:pt x="7236942" y="634034"/>
                </a:lnTo>
                <a:lnTo>
                  <a:pt x="7252289" y="592103"/>
                </a:lnTo>
                <a:lnTo>
                  <a:pt x="7263535" y="548365"/>
                </a:lnTo>
                <a:lnTo>
                  <a:pt x="7270451" y="503050"/>
                </a:lnTo>
                <a:lnTo>
                  <a:pt x="7272807" y="456387"/>
                </a:lnTo>
                <a:lnTo>
                  <a:pt x="7270451" y="409724"/>
                </a:lnTo>
                <a:lnTo>
                  <a:pt x="7263535" y="364408"/>
                </a:lnTo>
                <a:lnTo>
                  <a:pt x="7252289" y="320671"/>
                </a:lnTo>
                <a:lnTo>
                  <a:pt x="7236942" y="278740"/>
                </a:lnTo>
                <a:lnTo>
                  <a:pt x="7217724" y="238845"/>
                </a:lnTo>
                <a:lnTo>
                  <a:pt x="7194863" y="201216"/>
                </a:lnTo>
                <a:lnTo>
                  <a:pt x="7168591" y="166082"/>
                </a:lnTo>
                <a:lnTo>
                  <a:pt x="7139135" y="133672"/>
                </a:lnTo>
                <a:lnTo>
                  <a:pt x="7106725" y="104216"/>
                </a:lnTo>
                <a:lnTo>
                  <a:pt x="7071591" y="77943"/>
                </a:lnTo>
                <a:lnTo>
                  <a:pt x="7033961" y="55083"/>
                </a:lnTo>
                <a:lnTo>
                  <a:pt x="6994067" y="35864"/>
                </a:lnTo>
                <a:lnTo>
                  <a:pt x="6952136" y="20518"/>
                </a:lnTo>
                <a:lnTo>
                  <a:pt x="6908398" y="9272"/>
                </a:lnTo>
                <a:lnTo>
                  <a:pt x="6863083" y="2356"/>
                </a:lnTo>
                <a:lnTo>
                  <a:pt x="6816420" y="0"/>
                </a:lnTo>
                <a:close/>
              </a:path>
            </a:pathLst>
          </a:custGeom>
          <a:solidFill>
            <a:srgbClr val="4584D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10596" y="5373215"/>
            <a:ext cx="7338059" cy="913130"/>
            <a:chOff x="810596" y="5373215"/>
            <a:chExt cx="7338059" cy="913130"/>
          </a:xfrm>
        </p:grpSpPr>
        <p:sp>
          <p:nvSpPr>
            <p:cNvPr id="9" name="object 9"/>
            <p:cNvSpPr/>
            <p:nvPr/>
          </p:nvSpPr>
          <p:spPr>
            <a:xfrm>
              <a:off x="1271765" y="5765285"/>
              <a:ext cx="182118" cy="1821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51724" y="5745463"/>
              <a:ext cx="168275" cy="1682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45373" y="5739113"/>
              <a:ext cx="180975" cy="1809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65212" y="5759593"/>
              <a:ext cx="140017" cy="14001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0596" y="5373215"/>
              <a:ext cx="7338059" cy="913130"/>
            </a:xfrm>
            <a:custGeom>
              <a:avLst/>
              <a:gdLst/>
              <a:ahLst/>
              <a:cxnLst/>
              <a:rect l="l" t="t" r="r" b="b"/>
              <a:pathLst>
                <a:path w="7338059" h="913129">
                  <a:moveTo>
                    <a:pt x="6881291" y="0"/>
                  </a:moveTo>
                  <a:lnTo>
                    <a:pt x="456387" y="0"/>
                  </a:lnTo>
                  <a:lnTo>
                    <a:pt x="409724" y="2356"/>
                  </a:lnTo>
                  <a:lnTo>
                    <a:pt x="364408" y="9272"/>
                  </a:lnTo>
                  <a:lnTo>
                    <a:pt x="320671" y="20518"/>
                  </a:lnTo>
                  <a:lnTo>
                    <a:pt x="278740" y="35864"/>
                  </a:lnTo>
                  <a:lnTo>
                    <a:pt x="238845" y="55083"/>
                  </a:lnTo>
                  <a:lnTo>
                    <a:pt x="201216" y="77943"/>
                  </a:lnTo>
                  <a:lnTo>
                    <a:pt x="166082" y="104216"/>
                  </a:lnTo>
                  <a:lnTo>
                    <a:pt x="133672" y="133672"/>
                  </a:lnTo>
                  <a:lnTo>
                    <a:pt x="104216" y="166082"/>
                  </a:lnTo>
                  <a:lnTo>
                    <a:pt x="77943" y="201216"/>
                  </a:lnTo>
                  <a:lnTo>
                    <a:pt x="55083" y="238845"/>
                  </a:lnTo>
                  <a:lnTo>
                    <a:pt x="35864" y="278740"/>
                  </a:lnTo>
                  <a:lnTo>
                    <a:pt x="20518" y="320671"/>
                  </a:lnTo>
                  <a:lnTo>
                    <a:pt x="9272" y="364408"/>
                  </a:lnTo>
                  <a:lnTo>
                    <a:pt x="2356" y="409724"/>
                  </a:lnTo>
                  <a:lnTo>
                    <a:pt x="0" y="456387"/>
                  </a:lnTo>
                  <a:lnTo>
                    <a:pt x="2356" y="503050"/>
                  </a:lnTo>
                  <a:lnTo>
                    <a:pt x="9272" y="548365"/>
                  </a:lnTo>
                  <a:lnTo>
                    <a:pt x="20518" y="592103"/>
                  </a:lnTo>
                  <a:lnTo>
                    <a:pt x="35864" y="634034"/>
                  </a:lnTo>
                  <a:lnTo>
                    <a:pt x="55083" y="673928"/>
                  </a:lnTo>
                  <a:lnTo>
                    <a:pt x="77943" y="711558"/>
                  </a:lnTo>
                  <a:lnTo>
                    <a:pt x="104216" y="746692"/>
                  </a:lnTo>
                  <a:lnTo>
                    <a:pt x="133672" y="779102"/>
                  </a:lnTo>
                  <a:lnTo>
                    <a:pt x="166082" y="808558"/>
                  </a:lnTo>
                  <a:lnTo>
                    <a:pt x="201216" y="834830"/>
                  </a:lnTo>
                  <a:lnTo>
                    <a:pt x="238845" y="857691"/>
                  </a:lnTo>
                  <a:lnTo>
                    <a:pt x="278740" y="876909"/>
                  </a:lnTo>
                  <a:lnTo>
                    <a:pt x="320671" y="892256"/>
                  </a:lnTo>
                  <a:lnTo>
                    <a:pt x="364408" y="903502"/>
                  </a:lnTo>
                  <a:lnTo>
                    <a:pt x="409724" y="910418"/>
                  </a:lnTo>
                  <a:lnTo>
                    <a:pt x="456387" y="912774"/>
                  </a:lnTo>
                  <a:lnTo>
                    <a:pt x="6881291" y="912774"/>
                  </a:lnTo>
                  <a:lnTo>
                    <a:pt x="6927954" y="910418"/>
                  </a:lnTo>
                  <a:lnTo>
                    <a:pt x="6973270" y="903502"/>
                  </a:lnTo>
                  <a:lnTo>
                    <a:pt x="7017007" y="892256"/>
                  </a:lnTo>
                  <a:lnTo>
                    <a:pt x="7058938" y="876909"/>
                  </a:lnTo>
                  <a:lnTo>
                    <a:pt x="7098833" y="857691"/>
                  </a:lnTo>
                  <a:lnTo>
                    <a:pt x="7136462" y="834830"/>
                  </a:lnTo>
                  <a:lnTo>
                    <a:pt x="7171596" y="808558"/>
                  </a:lnTo>
                  <a:lnTo>
                    <a:pt x="7204006" y="779102"/>
                  </a:lnTo>
                  <a:lnTo>
                    <a:pt x="7233462" y="746692"/>
                  </a:lnTo>
                  <a:lnTo>
                    <a:pt x="7259735" y="711558"/>
                  </a:lnTo>
                  <a:lnTo>
                    <a:pt x="7282595" y="673928"/>
                  </a:lnTo>
                  <a:lnTo>
                    <a:pt x="7301814" y="634034"/>
                  </a:lnTo>
                  <a:lnTo>
                    <a:pt x="7317160" y="592103"/>
                  </a:lnTo>
                  <a:lnTo>
                    <a:pt x="7328406" y="548365"/>
                  </a:lnTo>
                  <a:lnTo>
                    <a:pt x="7335322" y="503050"/>
                  </a:lnTo>
                  <a:lnTo>
                    <a:pt x="7337679" y="456387"/>
                  </a:lnTo>
                  <a:lnTo>
                    <a:pt x="7335322" y="409724"/>
                  </a:lnTo>
                  <a:lnTo>
                    <a:pt x="7328406" y="364408"/>
                  </a:lnTo>
                  <a:lnTo>
                    <a:pt x="7317160" y="320671"/>
                  </a:lnTo>
                  <a:lnTo>
                    <a:pt x="7301814" y="278740"/>
                  </a:lnTo>
                  <a:lnTo>
                    <a:pt x="7282595" y="238845"/>
                  </a:lnTo>
                  <a:lnTo>
                    <a:pt x="7259735" y="201216"/>
                  </a:lnTo>
                  <a:lnTo>
                    <a:pt x="7233462" y="166082"/>
                  </a:lnTo>
                  <a:lnTo>
                    <a:pt x="7204006" y="133672"/>
                  </a:lnTo>
                  <a:lnTo>
                    <a:pt x="7171596" y="104216"/>
                  </a:lnTo>
                  <a:lnTo>
                    <a:pt x="7136462" y="77943"/>
                  </a:lnTo>
                  <a:lnTo>
                    <a:pt x="7098833" y="55083"/>
                  </a:lnTo>
                  <a:lnTo>
                    <a:pt x="7058938" y="35864"/>
                  </a:lnTo>
                  <a:lnTo>
                    <a:pt x="7017007" y="20518"/>
                  </a:lnTo>
                  <a:lnTo>
                    <a:pt x="6973270" y="9272"/>
                  </a:lnTo>
                  <a:lnTo>
                    <a:pt x="6927954" y="2356"/>
                  </a:lnTo>
                  <a:lnTo>
                    <a:pt x="6881291" y="0"/>
                  </a:lnTo>
                  <a:close/>
                </a:path>
              </a:pathLst>
            </a:custGeom>
            <a:solidFill>
              <a:srgbClr val="4584D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496692" y="2658122"/>
            <a:ext cx="4430395" cy="3316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2384" algn="ctr">
              <a:lnSpc>
                <a:spcPct val="100000"/>
              </a:lnSpc>
              <a:spcBef>
                <a:spcPts val="100"/>
              </a:spcBef>
            </a:pPr>
            <a:r>
              <a:rPr sz="3600" b="1" spc="-365" dirty="0">
                <a:solidFill>
                  <a:srgbClr val="002060"/>
                </a:solidFill>
                <a:latin typeface="Arial"/>
                <a:cs typeface="Arial"/>
              </a:rPr>
              <a:t>ЦЕЛЕВОЙ</a:t>
            </a:r>
            <a:endParaRPr sz="3600">
              <a:latin typeface="Arial"/>
              <a:cs typeface="Arial"/>
            </a:endParaRPr>
          </a:p>
          <a:p>
            <a:pPr marL="12700" marR="5080" indent="-635" algn="ctr">
              <a:lnSpc>
                <a:spcPct val="235500"/>
              </a:lnSpc>
              <a:spcBef>
                <a:spcPts val="1245"/>
              </a:spcBef>
            </a:pPr>
            <a:r>
              <a:rPr sz="3600" b="1" spc="-385" dirty="0">
                <a:solidFill>
                  <a:srgbClr val="002060"/>
                </a:solidFill>
                <a:latin typeface="Arial"/>
                <a:cs typeface="Arial"/>
              </a:rPr>
              <a:t>СОДЕРЖАТЕЛЬНЫЙ  </a:t>
            </a:r>
            <a:r>
              <a:rPr sz="3600" b="1" spc="-375" dirty="0">
                <a:solidFill>
                  <a:srgbClr val="002060"/>
                </a:solidFill>
                <a:latin typeface="Arial"/>
                <a:cs typeface="Arial"/>
              </a:rPr>
              <a:t>О</a:t>
            </a:r>
            <a:r>
              <a:rPr sz="3600" b="1" spc="-325" dirty="0">
                <a:solidFill>
                  <a:srgbClr val="002060"/>
                </a:solidFill>
                <a:latin typeface="Arial"/>
                <a:cs typeface="Arial"/>
              </a:rPr>
              <a:t>Р</a:t>
            </a:r>
            <a:r>
              <a:rPr sz="3600" b="1" spc="-420" dirty="0">
                <a:solidFill>
                  <a:srgbClr val="002060"/>
                </a:solidFill>
                <a:latin typeface="Arial"/>
                <a:cs typeface="Arial"/>
              </a:rPr>
              <a:t>Г</a:t>
            </a:r>
            <a:r>
              <a:rPr sz="3600" b="1" spc="-280" dirty="0">
                <a:solidFill>
                  <a:srgbClr val="002060"/>
                </a:solidFill>
                <a:latin typeface="Arial"/>
                <a:cs typeface="Arial"/>
              </a:rPr>
              <a:t>АНИЗА</a:t>
            </a:r>
            <a:r>
              <a:rPr sz="3600" b="1" spc="-295" dirty="0">
                <a:solidFill>
                  <a:srgbClr val="002060"/>
                </a:solidFill>
                <a:latin typeface="Arial"/>
                <a:cs typeface="Arial"/>
              </a:rPr>
              <a:t>Ц</a:t>
            </a:r>
            <a:r>
              <a:rPr sz="3600" b="1" spc="-300" dirty="0">
                <a:solidFill>
                  <a:srgbClr val="002060"/>
                </a:solidFill>
                <a:latin typeface="Arial"/>
                <a:cs typeface="Arial"/>
              </a:rPr>
              <a:t>ИОННЫЙ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250638" y="4382884"/>
            <a:ext cx="208915" cy="209550"/>
            <a:chOff x="1250638" y="4382884"/>
            <a:chExt cx="208915" cy="209550"/>
          </a:xfrm>
        </p:grpSpPr>
        <p:sp>
          <p:nvSpPr>
            <p:cNvPr id="16" name="object 16"/>
            <p:cNvSpPr/>
            <p:nvPr/>
          </p:nvSpPr>
          <p:spPr>
            <a:xfrm>
              <a:off x="1277112" y="4408932"/>
              <a:ext cx="182105" cy="1828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56995" y="4389221"/>
              <a:ext cx="168275" cy="1682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50638" y="4382884"/>
              <a:ext cx="180975" cy="1809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70482" y="4403356"/>
              <a:ext cx="140004" cy="1400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181274" y="2820936"/>
            <a:ext cx="208915" cy="208915"/>
            <a:chOff x="1181274" y="2820936"/>
            <a:chExt cx="208915" cy="208915"/>
          </a:xfrm>
        </p:grpSpPr>
        <p:sp>
          <p:nvSpPr>
            <p:cNvPr id="21" name="object 21"/>
            <p:cNvSpPr/>
            <p:nvPr/>
          </p:nvSpPr>
          <p:spPr>
            <a:xfrm>
              <a:off x="1207763" y="2846832"/>
              <a:ext cx="182111" cy="18287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87627" y="2827286"/>
              <a:ext cx="168262" cy="16827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81274" y="2820936"/>
              <a:ext cx="180975" cy="1809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01115" y="2841409"/>
              <a:ext cx="140017" cy="14001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12674" y="12677"/>
            <a:ext cx="228650" cy="2286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1217</Words>
  <Application>Microsoft Office PowerPoint</Application>
  <PresentationFormat>Экран (4:3)</PresentationFormat>
  <Paragraphs>182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Муниципальное бюджетное дошкольное образовательное учреждение детский сад общеразвивающего вида  с приоритетным осуществлением деятельности по художественно-эстетическому развитию детей №12 «Сказка»</vt:lpstr>
      <vt:lpstr>Презентация PowerPoint</vt:lpstr>
      <vt:lpstr>Презентация PowerPoint</vt:lpstr>
      <vt:lpstr>Презентация PowerPoint</vt:lpstr>
      <vt:lpstr>Цель образовательной программы:</vt:lpstr>
      <vt:lpstr>Презентация PowerPoint</vt:lpstr>
      <vt:lpstr>Задачи программы:</vt:lpstr>
      <vt:lpstr>Презентация PowerPoint</vt:lpstr>
      <vt:lpstr>Образовательная программа ДОО  включает три основных раздела:</vt:lpstr>
      <vt:lpstr>Содержание целевого раздела:</vt:lpstr>
      <vt:lpstr>Содержательный раздел:</vt:lpstr>
      <vt:lpstr>Содержание организационного раздела:</vt:lpstr>
      <vt:lpstr>Образовательные области, обеспечивающие  разностороннее развитие детей по ФГОС ДО:</vt:lpstr>
      <vt:lpstr>ОБРАЗОВАТЕЛЬНАЯ ОБЛАСТЬ «ФИЗИЧЕСКОЕ РАЗВИТИЕ»:</vt:lpstr>
      <vt:lpstr>ОБРАЗОВАТЕЛЬНАЯ ОБЛАСТЬ «СОЦИАЛЬНО-КОММУНИКАТИВНОЕ РАЗВИТИЕ»:</vt:lpstr>
      <vt:lpstr>ОБРАЗОВАТЕЛЬНАЯ ОБЛАСТЬ «РЕЧЕВОЕ РАЗВИТИЕ»:</vt:lpstr>
      <vt:lpstr>ОБРАЗОВАТЕЛЬНАЯ ОБЛАСТЬ «ПОЗНАВАТЕЛЬНОЕ РАЗВИТИЕ»:</vt:lpstr>
      <vt:lpstr>ОБРАЗОВАТЕЛЬНАЯ ОБЛАСТЬ «ХУДОЖЕСТВЕННО-ЭСТЕТИЧЕСКОЕ РАЗВИТИЕ»:</vt:lpstr>
      <vt:lpstr>Направления вариативной части  программы:</vt:lpstr>
      <vt:lpstr>Направления взаимодействия с семьями  воспитанников: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МАЛЫШОК ООП ДОО</dc:title>
  <dc:creator>Оксана Миляхова</dc:creator>
  <cp:lastModifiedBy>Pc</cp:lastModifiedBy>
  <cp:revision>5</cp:revision>
  <dcterms:created xsi:type="dcterms:W3CDTF">2020-02-28T08:36:36Z</dcterms:created>
  <dcterms:modified xsi:type="dcterms:W3CDTF">2020-03-01T17:57:24Z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2017-03-28T00:00:00Z</vt:filetime>
  </property>
  <property fmtid="{D5CDD505-2E9C-101B-9397-08002B2CF9AE}" pid="3" name="Creator">
    <vt:lpwstr>Acrobat PDFMaker 9.0 для PowerPoint</vt:lpwstr>
  </property>
  <property fmtid="{D5CDD505-2E9C-101B-9397-08002B2CF9AE}" pid="4" name="LastSaved">
    <vt:filetime>2020-02-28T00:00:00Z</vt:filetime>
  </property>
</Properties>
</file>